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62" r:id="rId3"/>
    <p:sldId id="257" r:id="rId4"/>
    <p:sldId id="266" r:id="rId5"/>
    <p:sldId id="268" r:id="rId6"/>
    <p:sldId id="259" r:id="rId7"/>
    <p:sldId id="260" r:id="rId8"/>
    <p:sldId id="261" r:id="rId9"/>
    <p:sldId id="263" r:id="rId10"/>
    <p:sldId id="264" r:id="rId11"/>
    <p:sldId id="267" r:id="rId12"/>
    <p:sldId id="269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24EE-15DC-4627-B7FD-602EFD51EF8B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312-F77A-4843-94ED-83B98FF86B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15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24EE-15DC-4627-B7FD-602EFD51EF8B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312-F77A-4843-94ED-83B98FF86B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54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24EE-15DC-4627-B7FD-602EFD51EF8B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312-F77A-4843-94ED-83B98FF86B10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3699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24EE-15DC-4627-B7FD-602EFD51EF8B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312-F77A-4843-94ED-83B98FF86B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047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24EE-15DC-4627-B7FD-602EFD51EF8B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312-F77A-4843-94ED-83B98FF86B10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44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24EE-15DC-4627-B7FD-602EFD51EF8B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312-F77A-4843-94ED-83B98FF86B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704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24EE-15DC-4627-B7FD-602EFD51EF8B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312-F77A-4843-94ED-83B98FF86B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029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24EE-15DC-4627-B7FD-602EFD51EF8B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312-F77A-4843-94ED-83B98FF86B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0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24EE-15DC-4627-B7FD-602EFD51EF8B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312-F77A-4843-94ED-83B98FF86B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96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24EE-15DC-4627-B7FD-602EFD51EF8B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312-F77A-4843-94ED-83B98FF86B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61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24EE-15DC-4627-B7FD-602EFD51EF8B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312-F77A-4843-94ED-83B98FF86B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97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24EE-15DC-4627-B7FD-602EFD51EF8B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312-F77A-4843-94ED-83B98FF86B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53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24EE-15DC-4627-B7FD-602EFD51EF8B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312-F77A-4843-94ED-83B98FF86B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59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24EE-15DC-4627-B7FD-602EFD51EF8B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312-F77A-4843-94ED-83B98FF86B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3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24EE-15DC-4627-B7FD-602EFD51EF8B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312-F77A-4843-94ED-83B98FF86B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53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312-F77A-4843-94ED-83B98FF86B1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24EE-15DC-4627-B7FD-602EFD51EF8B}" type="datetimeFigureOut">
              <a:rPr lang="cs-CZ" smtClean="0"/>
              <a:t>12.10.2023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88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724EE-15DC-4627-B7FD-602EFD51EF8B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1FA312-F77A-4843-94ED-83B98FF86B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85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vetovamedicina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sc.uzis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16E74-572B-41E1-ACF4-0ABEE618C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01687"/>
          </a:xfrm>
        </p:spPr>
        <p:txBody>
          <a:bodyPr>
            <a:noAutofit/>
          </a:bodyPr>
          <a:lstStyle/>
          <a:p>
            <a:pPr algn="l"/>
            <a:r>
              <a:rPr lang="cs-CZ" sz="5400" b="1" dirty="0"/>
              <a:t>Kost v gynekologické ambulanci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3A6CA7-B026-47B3-92FB-2081BE010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9172" y="4456112"/>
            <a:ext cx="5768828" cy="801688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Hradec Králové,9. září 2021 (SMOS) </a:t>
            </a:r>
          </a:p>
          <a:p>
            <a:pPr algn="l"/>
            <a:r>
              <a:rPr lang="cs-CZ" dirty="0">
                <a:solidFill>
                  <a:srgbClr val="FF0000"/>
                </a:solidFill>
              </a:rPr>
              <a:t>a Brno, 11. října 2023 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0328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CFE49F-0045-4AB5-BCD0-050467C5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Jak naložit s osteoporózou?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A1FDB2-26A0-4E4A-A997-A1A4C81D3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Léčit dle doporučení </a:t>
            </a:r>
            <a:r>
              <a:rPr lang="cs-CZ" dirty="0" err="1"/>
              <a:t>osteologů</a:t>
            </a:r>
            <a:endParaRPr lang="cs-CZ" dirty="0"/>
          </a:p>
          <a:p>
            <a:r>
              <a:rPr lang="cs-CZ" dirty="0"/>
              <a:t>V svých pacientek přidávám </a:t>
            </a:r>
            <a:r>
              <a:rPr lang="cs-CZ" dirty="0" err="1"/>
              <a:t>antiresorbční</a:t>
            </a:r>
            <a:r>
              <a:rPr lang="cs-CZ" dirty="0"/>
              <a:t> terapii (k</a:t>
            </a:r>
            <a:r>
              <a:rPr lang="pt-BR" dirty="0"/>
              <a:t>yselina alendronová, risedronová a ibandronová</a:t>
            </a:r>
            <a:r>
              <a:rPr lang="cs-CZ" dirty="0"/>
              <a:t>, kyselina </a:t>
            </a:r>
            <a:r>
              <a:rPr lang="cs-CZ" dirty="0" err="1"/>
              <a:t>zolendronová</a:t>
            </a:r>
            <a:r>
              <a:rPr lang="cs-CZ" dirty="0"/>
              <a:t> – </a:t>
            </a:r>
            <a:r>
              <a:rPr lang="cs-CZ" dirty="0" err="1"/>
              <a:t>i.v</a:t>
            </a:r>
            <a:r>
              <a:rPr lang="cs-CZ" dirty="0"/>
              <a:t>. podání 1x ročně)      </a:t>
            </a:r>
          </a:p>
          <a:p>
            <a:r>
              <a:rPr lang="cs-CZ" dirty="0"/>
              <a:t>U pacientek ve věku 70+ </a:t>
            </a:r>
            <a:r>
              <a:rPr lang="cs-CZ" dirty="0" err="1"/>
              <a:t>denosumab</a:t>
            </a:r>
            <a:r>
              <a:rPr lang="cs-CZ" dirty="0"/>
              <a:t>, </a:t>
            </a:r>
            <a:r>
              <a:rPr lang="cs-CZ" dirty="0" err="1"/>
              <a:t>Prolia</a:t>
            </a:r>
            <a:r>
              <a:rPr lang="cs-CZ" dirty="0"/>
              <a:t> </a:t>
            </a:r>
            <a:r>
              <a:rPr lang="cs-CZ" sz="1100" dirty="0"/>
              <a:t>(od 1.10.2023 </a:t>
            </a:r>
            <a:r>
              <a:rPr lang="cs-CZ" sz="1100" dirty="0" err="1"/>
              <a:t>romosozumab</a:t>
            </a:r>
            <a:r>
              <a:rPr lang="cs-CZ" sz="1100" dirty="0"/>
              <a:t>, </a:t>
            </a:r>
            <a:r>
              <a:rPr lang="cs-CZ" sz="1100" dirty="0" err="1"/>
              <a:t>Evenity</a:t>
            </a:r>
            <a:r>
              <a:rPr lang="cs-CZ" sz="1100" dirty="0"/>
              <a:t>)  </a:t>
            </a:r>
            <a:endParaRPr lang="cs-CZ" dirty="0"/>
          </a:p>
          <a:p>
            <a:r>
              <a:rPr lang="cs-CZ" dirty="0"/>
              <a:t>Konzultuji s </a:t>
            </a:r>
            <a:r>
              <a:rPr lang="cs-CZ" dirty="0" err="1"/>
              <a:t>osteologem</a:t>
            </a:r>
            <a:r>
              <a:rPr lang="cs-CZ" dirty="0"/>
              <a:t>, endokrinologem, když nedochází ke zlepšení </a:t>
            </a:r>
          </a:p>
          <a:p>
            <a:r>
              <a:rPr lang="cs-CZ" dirty="0"/>
              <a:t>A nestále zdůrazňuji nutnost poměrně vysoké pohybové aktivity!!!!!</a:t>
            </a:r>
          </a:p>
          <a:p>
            <a:r>
              <a:rPr lang="cs-CZ" dirty="0"/>
              <a:t>Pro sebe si stanovuji úkol neustále sledovat aktuální informace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13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FE9F6A-17F3-A20F-828A-412E732AC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0694"/>
          </a:xfrm>
        </p:spPr>
        <p:txBody>
          <a:bodyPr/>
          <a:lstStyle/>
          <a:p>
            <a:pPr algn="ctr"/>
            <a:r>
              <a:rPr lang="cs-CZ" dirty="0"/>
              <a:t>Světová medicína stručně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0CB6C5-2E8D-07AD-6A8B-F70C0F7EF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5519"/>
            <a:ext cx="8596668" cy="4455843"/>
          </a:xfrm>
        </p:spPr>
        <p:txBody>
          <a:bodyPr/>
          <a:lstStyle/>
          <a:p>
            <a:r>
              <a:rPr lang="cs-CZ" dirty="0"/>
              <a:t>Multioborový měsíčník s vědomostním testem, test je garantovaný v systému celoživotního vzdělávání  ČLK</a:t>
            </a:r>
          </a:p>
          <a:p>
            <a:r>
              <a:rPr lang="cs-CZ" dirty="0"/>
              <a:t>Jedem správně a včas zodpovězený test = 2 kredity/ročně 24 kreditů</a:t>
            </a:r>
          </a:p>
          <a:p>
            <a:r>
              <a:rPr lang="cs-CZ" dirty="0"/>
              <a:t>Obsah je zaměřen na TOP a IN medicínské informace využitelné v každodenní lékařské praxi </a:t>
            </a:r>
          </a:p>
          <a:p>
            <a:r>
              <a:rPr lang="cs-CZ" dirty="0"/>
              <a:t>Více na </a:t>
            </a:r>
            <a:r>
              <a:rPr lang="cs-CZ" dirty="0">
                <a:hlinkClick r:id="rId2"/>
              </a:rPr>
              <a:t>www.svetovamedicina.cz</a:t>
            </a:r>
            <a:r>
              <a:rPr lang="cs-CZ" dirty="0"/>
              <a:t> </a:t>
            </a:r>
          </a:p>
          <a:p>
            <a:r>
              <a:rPr lang="cs-CZ" dirty="0"/>
              <a:t>Roční předplatné 1250,- Kč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979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993676-1F7F-3197-004D-7028A5FC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Role registrujícího gynekologa v systému zdravotní péče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4A017F-7501-7D91-A103-E70BDA032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nezastupitelná!!!!</a:t>
            </a:r>
          </a:p>
          <a:p>
            <a:r>
              <a:rPr lang="cs-CZ" dirty="0"/>
              <a:t>Máme možnost zásadním způsobem ovlivnit životní styl našich pacientek, protože se na nás obracejí v klíčových momentech svého života</a:t>
            </a:r>
          </a:p>
          <a:p>
            <a:r>
              <a:rPr lang="cs-CZ" dirty="0"/>
              <a:t>Zahájení pohlavního života</a:t>
            </a:r>
          </a:p>
          <a:p>
            <a:r>
              <a:rPr lang="cs-CZ" dirty="0"/>
              <a:t>Gravidita</a:t>
            </a:r>
          </a:p>
          <a:p>
            <a:r>
              <a:rPr lang="cs-CZ" dirty="0"/>
              <a:t>menopauza </a:t>
            </a:r>
          </a:p>
          <a:p>
            <a:r>
              <a:rPr lang="cs-CZ" dirty="0"/>
              <a:t>Lze odhadnout, že alespoň polovina nákladů na zdravotní péči </a:t>
            </a:r>
            <a:r>
              <a:rPr lang="cs-CZ"/>
              <a:t>se vynakládá </a:t>
            </a:r>
            <a:r>
              <a:rPr lang="cs-CZ" dirty="0"/>
              <a:t>na léčbu </a:t>
            </a:r>
            <a:r>
              <a:rPr lang="cs-CZ" dirty="0" err="1"/>
              <a:t>preventabilních</a:t>
            </a:r>
            <a:r>
              <a:rPr lang="cs-CZ" dirty="0"/>
              <a:t> nemocí </a:t>
            </a:r>
          </a:p>
          <a:p>
            <a:r>
              <a:rPr lang="cs-CZ" dirty="0"/>
              <a:t>Zdravotní pojišťovny v roce 2022 vydaly 423 miliard Kč</a:t>
            </a:r>
          </a:p>
        </p:txBody>
      </p:sp>
    </p:spTree>
    <p:extLst>
      <p:ext uri="{BB962C8B-B14F-4D97-AF65-F5344CB8AC3E}">
        <p14:creationId xmlns:p14="http://schemas.microsoft.com/office/powerpoint/2010/main" val="554124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DC5183-D953-4D01-84A6-FBD36AFD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6899"/>
            <a:ext cx="10515600" cy="3190875"/>
          </a:xfrm>
        </p:spPr>
        <p:txBody>
          <a:bodyPr/>
          <a:lstStyle/>
          <a:p>
            <a:pPr algn="ctr"/>
            <a:r>
              <a:rPr lang="cs-CZ" b="1" dirty="0"/>
              <a:t>Děkuji za pozornost a věřím, že to dáme na více než 60%!!!</a:t>
            </a:r>
          </a:p>
        </p:txBody>
      </p:sp>
    </p:spTree>
    <p:extLst>
      <p:ext uri="{BB962C8B-B14F-4D97-AF65-F5344CB8AC3E}">
        <p14:creationId xmlns:p14="http://schemas.microsoft.com/office/powerpoint/2010/main" val="296079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D18022A-C341-44D0-A257-854F6C2D2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8412" y="890587"/>
            <a:ext cx="6858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24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5CD85D-6EA0-4B34-BECD-9F3CD6DC5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Osteoporóza existuje…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8677E4-20D9-472E-8BB4-9A8A0EBB8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 představuje obrovský problém </a:t>
            </a:r>
          </a:p>
          <a:p>
            <a:r>
              <a:rPr lang="cs-CZ" sz="1600" dirty="0"/>
              <a:t>75 tisíc </a:t>
            </a:r>
            <a:r>
              <a:rPr lang="cs-CZ" sz="1600" dirty="0" err="1"/>
              <a:t>osteoporotických</a:t>
            </a:r>
            <a:r>
              <a:rPr lang="cs-CZ" sz="1600" dirty="0"/>
              <a:t> zlomenin ročně, z toho 40 tisíc krčků femurů, po </a:t>
            </a:r>
            <a:r>
              <a:rPr lang="cs-CZ" sz="1600" dirty="0" err="1"/>
              <a:t>osteoporotické</a:t>
            </a:r>
            <a:r>
              <a:rPr lang="cs-CZ" sz="1600" dirty="0"/>
              <a:t> zlomenině krčku femuru 32% pacientů umírá do 1 roku  </a:t>
            </a:r>
            <a:endParaRPr lang="cs-CZ" dirty="0"/>
          </a:p>
          <a:p>
            <a:r>
              <a:rPr lang="cs-CZ" dirty="0"/>
              <a:t>Je na místě zvažovat screening osteoporózy?</a:t>
            </a:r>
          </a:p>
          <a:p>
            <a:r>
              <a:rPr lang="cs-CZ" dirty="0"/>
              <a:t>Pokud ano – kdy a kde?</a:t>
            </a:r>
          </a:p>
          <a:p>
            <a:r>
              <a:rPr lang="cs-CZ" dirty="0"/>
              <a:t>Lze využít zkušenosti ze screeningu CA </a:t>
            </a:r>
            <a:r>
              <a:rPr lang="cs-CZ" dirty="0" err="1"/>
              <a:t>mammae</a:t>
            </a:r>
            <a:r>
              <a:rPr lang="cs-CZ" dirty="0"/>
              <a:t>, CA </a:t>
            </a:r>
            <a:r>
              <a:rPr lang="cs-CZ" dirty="0" err="1"/>
              <a:t>cervicis</a:t>
            </a:r>
            <a:r>
              <a:rPr lang="cs-CZ" dirty="0"/>
              <a:t> </a:t>
            </a:r>
            <a:r>
              <a:rPr lang="cs-CZ" dirty="0" err="1"/>
              <a:t>uteri</a:t>
            </a:r>
            <a:r>
              <a:rPr lang="cs-CZ" dirty="0"/>
              <a:t>, CA </a:t>
            </a:r>
            <a:r>
              <a:rPr lang="cs-CZ" dirty="0" err="1"/>
              <a:t>colon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320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A2CAA0-C09C-6621-7F80-E811AA40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430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METODIKA REALIZACE POPULAČNÍHO PROGRAMU ČASNÉHO ZÁCHYTU OSTEOPORÓZY V ČR</a:t>
            </a:r>
            <a:b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Zahájení 1. 4. 2023</a:t>
            </a:r>
            <a:b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A34EE3-F160-1438-47B5-494F8EB8A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součást preventivní prohlídky </a:t>
            </a:r>
            <a:r>
              <a:rPr lang="cs-CZ" sz="10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 dvouletých intervalech</a:t>
            </a:r>
            <a:r>
              <a:rPr lang="cs-CZ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všeobecného praktického lékaře nebo u gynekologa </a:t>
            </a:r>
            <a:r>
              <a:rPr lang="cs-CZ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žen rok po menopauze až do věku 59 let a u mužů ve věku 65 až 69 let </a:t>
            </a:r>
            <a:r>
              <a:rPr lang="cs-CZ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 proveden anamnestický pohovor a standardizovaný dotazník </a:t>
            </a:r>
            <a:r>
              <a:rPr lang="cs-CZ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FRAX</a:t>
            </a:r>
            <a:r>
              <a:rPr lang="cs-CZ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garantovaný Společností pro metabolická onemocnění skeletu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cs-CZ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FRAX nebude prováděn u osob, které již mají diagnostikovánu osteoporózu či </a:t>
            </a:r>
            <a:r>
              <a:rPr lang="cs-CZ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osteopénii</a:t>
            </a:r>
            <a:endParaRPr lang="cs-CZ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cs-CZ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poskytovatel </a:t>
            </a:r>
            <a:r>
              <a:rPr lang="cs-CZ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odb</a:t>
            </a:r>
            <a:r>
              <a:rPr lang="cs-CZ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001/603 vykazuje VZP výkon 11320 nebo 11321 (management osteoporózy – viz níže) 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cs-CZ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při riziku hlavní </a:t>
            </a:r>
            <a:r>
              <a:rPr lang="cs-CZ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osteoporotické</a:t>
            </a:r>
            <a:r>
              <a:rPr lang="cs-CZ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fraktury nebo fraktury proximálního konce kosti stehenní vyšším než odpovídá věkovému limitu dle tabulky v příloze, bude provedeno měření kostní minerální hustoty (BMD) metodou </a:t>
            </a:r>
            <a:r>
              <a:rPr lang="cs-CZ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dvouenergiové</a:t>
            </a:r>
            <a:r>
              <a:rPr lang="cs-CZ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kostní denzitometrie (</a:t>
            </a:r>
            <a:r>
              <a:rPr lang="cs-CZ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DXA</a:t>
            </a:r>
            <a:r>
              <a:rPr lang="cs-CZ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cs-CZ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vyšetření DXA provede </a:t>
            </a:r>
            <a:r>
              <a:rPr lang="cs-CZ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odb</a:t>
            </a:r>
            <a:r>
              <a:rPr lang="cs-CZ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001/603 pokud má DXA nasmlouván nebo indikuje vyšetření u nejbližšího dostupného poskytovatele s DXA (pacient je odesílán na vyšetření standardně na základě žádanky 06 </a:t>
            </a:r>
            <a:r>
              <a:rPr lang="cs-CZ" sz="1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– na žádanku uvede, že je pacient odesílán v rámci populačního programu časného záchytu osteoporózy</a:t>
            </a:r>
            <a:r>
              <a:rPr lang="cs-CZ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cs-CZ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poskytovatel provádějící denzitometrii v rámci populačního programu vykazuje VZP výkon 11322 až 11326 (denzitometrie – viz níže)</a:t>
            </a:r>
          </a:p>
          <a:p>
            <a:pPr marL="810260" algn="just"/>
            <a:r>
              <a:rPr lang="cs-CZ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pokud se osteoporóza na základě DXA </a:t>
            </a:r>
            <a:r>
              <a:rPr lang="cs-CZ" sz="10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nepotvrdí</a:t>
            </a:r>
            <a:r>
              <a:rPr lang="cs-CZ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bude FRAX opakován při preventivní prohlídce ve dvouletých intervalech</a:t>
            </a:r>
          </a:p>
          <a:p>
            <a:pPr marL="810260" algn="just"/>
            <a:r>
              <a:rPr lang="cs-CZ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pokud se osteoporóza na základě DXA </a:t>
            </a:r>
            <a:r>
              <a:rPr lang="cs-CZ" sz="10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potvrdí</a:t>
            </a:r>
            <a:r>
              <a:rPr lang="cs-CZ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bude DXA opakováno dle výsledku hodnot T-skóre (viz odst. 2)</a:t>
            </a:r>
          </a:p>
          <a:p>
            <a:r>
              <a:rPr lang="cs-CZ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FRAX nebude vyplňována položka BMD krčku femuru (g/cm2)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277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506394-C1FC-8303-CE9B-FF0B64D7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Jak hradí „záchyt osteoporózy“ zdravotní pojišťovny?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76F6B4-D00A-0304-F5BD-8802CF5B1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Výkon č 11320, 11231   </a:t>
            </a:r>
          </a:p>
          <a:p>
            <a:r>
              <a:rPr lang="cs-CZ" dirty="0"/>
              <a:t>Bodová hodnota v roce 2023  - 142 bodů</a:t>
            </a:r>
          </a:p>
          <a:p>
            <a:r>
              <a:rPr lang="cs-CZ" dirty="0"/>
              <a:t>Péči o </a:t>
            </a:r>
            <a:r>
              <a:rPr lang="cs-CZ" dirty="0" err="1"/>
              <a:t>osteoporotickou</a:t>
            </a:r>
            <a:r>
              <a:rPr lang="cs-CZ" dirty="0"/>
              <a:t> pacientku, výkon č 11327  - 285 bodů  </a:t>
            </a:r>
          </a:p>
          <a:p>
            <a:r>
              <a:rPr lang="cs-CZ" dirty="0"/>
              <a:t>U pojišťoven, které se zatím nezapojily vykazuji výkon „Edukace“ č 09523, jehož bodová hodnota v roce 2023 je 271 bodů, zápis do dokumentace, podpis pacienta </a:t>
            </a:r>
          </a:p>
        </p:txBody>
      </p:sp>
    </p:spTree>
    <p:extLst>
      <p:ext uri="{BB962C8B-B14F-4D97-AF65-F5344CB8AC3E}">
        <p14:creationId xmlns:p14="http://schemas.microsoft.com/office/powerpoint/2010/main" val="3151915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57B4ACA-533B-4C7F-824B-A3A6DCE73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Účast na screeningových programech v ČR</a:t>
            </a:r>
            <a:br>
              <a:rPr lang="cs-CZ" dirty="0"/>
            </a:br>
            <a:r>
              <a:rPr lang="cs-CZ" sz="1800" dirty="0"/>
              <a:t>ÚZIS 2016, </a:t>
            </a:r>
            <a:r>
              <a:rPr lang="cs-CZ" sz="1800" dirty="0">
                <a:hlinkClick r:id="rId2"/>
              </a:rPr>
              <a:t>www.nsc.uzis.cz</a:t>
            </a:r>
            <a:endParaRPr lang="cs-CZ" sz="18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F0AF474-4949-4449-8620-BBD8A6204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screening karcinomu prsu: cca 51 % žen (45-69 let 61%)</a:t>
            </a:r>
          </a:p>
          <a:p>
            <a:r>
              <a:rPr lang="cs-CZ" dirty="0"/>
              <a:t>screening karcinomu děložního hrdla: cca 56% žen</a:t>
            </a:r>
          </a:p>
          <a:p>
            <a:r>
              <a:rPr lang="cs-CZ" dirty="0"/>
              <a:t>screening kolorektálního karcinomu: cca 30% populace, z toho přibližně 10% realizují registrující gynekologové</a:t>
            </a:r>
          </a:p>
        </p:txBody>
      </p:sp>
    </p:spTree>
    <p:extLst>
      <p:ext uri="{BB962C8B-B14F-4D97-AF65-F5344CB8AC3E}">
        <p14:creationId xmlns:p14="http://schemas.microsoft.com/office/powerpoint/2010/main" val="114059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23C00-ED2F-461B-9380-80E942DF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Ženy a prevence osteoporózy v mé gynekologické ambulanci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860AD6-4E40-45CA-B8D1-9681092D9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Mám registrováno 521 </a:t>
            </a:r>
            <a:r>
              <a:rPr lang="cs-CZ" dirty="0">
                <a:solidFill>
                  <a:srgbClr val="FF0000"/>
                </a:solidFill>
              </a:rPr>
              <a:t>(611) </a:t>
            </a:r>
            <a:r>
              <a:rPr lang="cs-CZ" dirty="0"/>
              <a:t>žen věku 50+</a:t>
            </a:r>
          </a:p>
          <a:p>
            <a:r>
              <a:rPr lang="cs-CZ" dirty="0"/>
              <a:t>Z nich přichází 278 </a:t>
            </a:r>
            <a:r>
              <a:rPr lang="cs-CZ" dirty="0">
                <a:solidFill>
                  <a:srgbClr val="FF0000"/>
                </a:solidFill>
              </a:rPr>
              <a:t>(372) </a:t>
            </a:r>
            <a:r>
              <a:rPr lang="cs-CZ" dirty="0"/>
              <a:t> pravidelně na prevenci – 53,3  % </a:t>
            </a:r>
            <a:r>
              <a:rPr lang="cs-CZ" dirty="0">
                <a:solidFill>
                  <a:srgbClr val="FF0000"/>
                </a:solidFill>
              </a:rPr>
              <a:t>(61%)</a:t>
            </a:r>
            <a:endParaRPr lang="cs-CZ" dirty="0"/>
          </a:p>
          <a:p>
            <a:r>
              <a:rPr lang="cs-CZ" dirty="0"/>
              <a:t>Alespoň 1 x za dva roky přijde 410 – 78,7% </a:t>
            </a:r>
            <a:r>
              <a:rPr lang="cs-CZ" dirty="0">
                <a:solidFill>
                  <a:srgbClr val="FF0000"/>
                </a:solidFill>
              </a:rPr>
              <a:t>(483 – 79%)</a:t>
            </a:r>
            <a:endParaRPr lang="cs-CZ" dirty="0"/>
          </a:p>
          <a:p>
            <a:r>
              <a:rPr lang="cs-CZ" dirty="0"/>
              <a:t>Naprostá většina žen v ČR má povědomí o tom, že existuje rakovina prsu a také, že existuje screening této nemoci</a:t>
            </a:r>
          </a:p>
          <a:p>
            <a:r>
              <a:rPr lang="cs-CZ" dirty="0"/>
              <a:t>Bohužel informovanost o osteoporóze je zásadně nižší   </a:t>
            </a:r>
          </a:p>
          <a:p>
            <a:r>
              <a:rPr lang="cs-CZ" dirty="0"/>
              <a:t>U mužů dobrá informovanost o rakovině prostaty, malá o osteoporóze      </a:t>
            </a:r>
          </a:p>
        </p:txBody>
      </p:sp>
    </p:spTree>
    <p:extLst>
      <p:ext uri="{BB962C8B-B14F-4D97-AF65-F5344CB8AC3E}">
        <p14:creationId xmlns:p14="http://schemas.microsoft.com/office/powerpoint/2010/main" val="166505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4B68C3-9877-44AE-B234-8D94C1346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Edukace a denzitometrie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EAA17D-3015-4AE8-A252-42D8E50E8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Každou svoji pacientku při registraci bez ohledu na věk poučím osteoporóze</a:t>
            </a:r>
          </a:p>
          <a:p>
            <a:r>
              <a:rPr lang="cs-CZ" dirty="0"/>
              <a:t>Každou svoji pacientku dotazuji na kouření a léčím závislost na tabáku</a:t>
            </a:r>
          </a:p>
          <a:p>
            <a:r>
              <a:rPr lang="cs-CZ" dirty="0"/>
              <a:t>Každou svoji pacientku ve věku 50+ posílám na denzitometrii</a:t>
            </a:r>
          </a:p>
          <a:p>
            <a:r>
              <a:rPr lang="cs-CZ" dirty="0"/>
              <a:t>Z  611 absolvovalo toto vyšetření alespoň 1x 464 – 76%</a:t>
            </a:r>
          </a:p>
          <a:p>
            <a:r>
              <a:rPr lang="cs-CZ" dirty="0"/>
              <a:t>Ve věku do 54 let „</a:t>
            </a:r>
            <a:r>
              <a:rPr lang="cs-CZ" dirty="0" err="1"/>
              <a:t>prvodenzitometrie</a:t>
            </a:r>
            <a:r>
              <a:rPr lang="cs-CZ" dirty="0"/>
              <a:t>“ u  75 pacientek:</a:t>
            </a:r>
          </a:p>
          <a:p>
            <a:r>
              <a:rPr lang="cs-CZ" dirty="0"/>
              <a:t>Nález v normě u 44, </a:t>
            </a:r>
            <a:r>
              <a:rPr lang="cs-CZ" dirty="0" err="1"/>
              <a:t>osteopenie</a:t>
            </a:r>
            <a:r>
              <a:rPr lang="cs-CZ" dirty="0"/>
              <a:t> u 30, osteoporóza u 3 (2 x </a:t>
            </a:r>
            <a:r>
              <a:rPr lang="cs-CZ" dirty="0" err="1"/>
              <a:t>pozit</a:t>
            </a:r>
            <a:r>
              <a:rPr lang="cs-CZ" dirty="0"/>
              <a:t> RA)</a:t>
            </a:r>
          </a:p>
          <a:p>
            <a:r>
              <a:rPr lang="cs-CZ" dirty="0"/>
              <a:t>Ve věku 60-64 let „</a:t>
            </a:r>
            <a:r>
              <a:rPr lang="cs-CZ" dirty="0" err="1"/>
              <a:t>prvodenzitometrie</a:t>
            </a:r>
            <a:r>
              <a:rPr lang="cs-CZ" dirty="0"/>
              <a:t>“ u 18 pacientek:   </a:t>
            </a:r>
          </a:p>
          <a:p>
            <a:r>
              <a:rPr lang="cs-CZ" dirty="0"/>
              <a:t>Nález v normě u 2, </a:t>
            </a:r>
            <a:r>
              <a:rPr lang="cs-CZ" dirty="0" err="1"/>
              <a:t>osteopenie</a:t>
            </a:r>
            <a:r>
              <a:rPr lang="cs-CZ" dirty="0"/>
              <a:t> 12, osteoporóza 4 (1 x </a:t>
            </a:r>
            <a:r>
              <a:rPr lang="cs-CZ" dirty="0" err="1"/>
              <a:t>pozit</a:t>
            </a:r>
            <a:r>
              <a:rPr lang="cs-CZ" dirty="0"/>
              <a:t> RA)      </a:t>
            </a:r>
          </a:p>
        </p:txBody>
      </p:sp>
    </p:spTree>
    <p:extLst>
      <p:ext uri="{BB962C8B-B14F-4D97-AF65-F5344CB8AC3E}">
        <p14:creationId xmlns:p14="http://schemas.microsoft.com/office/powerpoint/2010/main" val="1769818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8D268-2D72-4242-A1FD-053ACDD2A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Jak naložit s </a:t>
            </a:r>
            <a:r>
              <a:rPr lang="cs-CZ" dirty="0" err="1"/>
              <a:t>osteopenií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8D955A-159E-44C8-9B93-E91B27E3E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Podrobná anamnéza – RA, přísun Ca v dietě, pohybová aktivita</a:t>
            </a:r>
          </a:p>
          <a:p>
            <a:r>
              <a:rPr lang="cs-CZ" dirty="0"/>
              <a:t>Zdůraznit význam pohybové aktivity!!!</a:t>
            </a:r>
          </a:p>
          <a:p>
            <a:r>
              <a:rPr lang="cs-CZ" dirty="0"/>
              <a:t>Vyléčit závislost na tabáku !!!</a:t>
            </a:r>
          </a:p>
          <a:p>
            <a:r>
              <a:rPr lang="cs-CZ" dirty="0"/>
              <a:t>Zajistit dostatečný přísun Ca,</a:t>
            </a:r>
          </a:p>
          <a:p>
            <a:r>
              <a:rPr lang="cs-CZ" dirty="0"/>
              <a:t>Zajistit dostatečný přísun cholekalciferolu, vitamin D</a:t>
            </a:r>
          </a:p>
          <a:p>
            <a:r>
              <a:rPr lang="cs-CZ" dirty="0"/>
              <a:t>V případě klimakterických obtíží HRT, pokud není kontraindikace</a:t>
            </a:r>
          </a:p>
          <a:p>
            <a:r>
              <a:rPr lang="cs-CZ" dirty="0"/>
              <a:t>Po dvou letech odesílám na kontrolní denzitometrii</a:t>
            </a:r>
          </a:p>
          <a:p>
            <a:r>
              <a:rPr lang="cs-CZ" dirty="0"/>
              <a:t>Více než 85% pacientek je dlouhodobě bez progrese nálezu do osteoporózy    </a:t>
            </a:r>
          </a:p>
        </p:txBody>
      </p:sp>
    </p:spTree>
    <p:extLst>
      <p:ext uri="{BB962C8B-B14F-4D97-AF65-F5344CB8AC3E}">
        <p14:creationId xmlns:p14="http://schemas.microsoft.com/office/powerpoint/2010/main" val="227014442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493</TotalTime>
  <Words>928</Words>
  <Application>Microsoft Office PowerPoint</Application>
  <PresentationFormat>Širokoúhlá obrazovka</PresentationFormat>
  <Paragraphs>76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Trebuchet MS</vt:lpstr>
      <vt:lpstr>Wingdings</vt:lpstr>
      <vt:lpstr>Wingdings 3</vt:lpstr>
      <vt:lpstr>Fazeta</vt:lpstr>
      <vt:lpstr>Kost v gynekologické ambulanci</vt:lpstr>
      <vt:lpstr>Prezentace aplikace PowerPoint</vt:lpstr>
      <vt:lpstr>Osteoporóza existuje…</vt:lpstr>
      <vt:lpstr>METODIKA REALIZACE POPULAČNÍHO PROGRAMU ČASNÉHO ZÁCHYTU OSTEOPORÓZY V ČR Zahájení 1. 4. 2023 </vt:lpstr>
      <vt:lpstr>Jak hradí „záchyt osteoporózy“ zdravotní pojišťovny?</vt:lpstr>
      <vt:lpstr>Účast na screeningových programech v ČR ÚZIS 2016, www.nsc.uzis.cz</vt:lpstr>
      <vt:lpstr>Ženy a prevence osteoporózy v mé gynekologické ambulanci  </vt:lpstr>
      <vt:lpstr>Edukace a denzitometrie</vt:lpstr>
      <vt:lpstr>Jak naložit s osteopenií?</vt:lpstr>
      <vt:lpstr>Jak naložit s osteoporózou? </vt:lpstr>
      <vt:lpstr>Světová medicína stručně</vt:lpstr>
      <vt:lpstr>Role registrujícího gynekologa v systému zdravotní péče v ČR</vt:lpstr>
      <vt:lpstr>Děkuji za pozornost a věřím, že to dáme na více než 60%!!!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 v gynekologické ambulanci</dc:title>
  <dc:creator>Eva Klimovičová</dc:creator>
  <cp:lastModifiedBy>Michaela Vyhlasová</cp:lastModifiedBy>
  <cp:revision>29</cp:revision>
  <dcterms:created xsi:type="dcterms:W3CDTF">2021-09-07T16:56:24Z</dcterms:created>
  <dcterms:modified xsi:type="dcterms:W3CDTF">2023-10-12T11:20:55Z</dcterms:modified>
</cp:coreProperties>
</file>