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67" r:id="rId4"/>
    <p:sldId id="261" r:id="rId5"/>
    <p:sldId id="257" r:id="rId6"/>
    <p:sldId id="266" r:id="rId7"/>
    <p:sldId id="264" r:id="rId8"/>
    <p:sldId id="258" r:id="rId9"/>
    <p:sldId id="259" r:id="rId10"/>
    <p:sldId id="260" r:id="rId11"/>
    <p:sldId id="262" r:id="rId12"/>
    <p:sldId id="265" r:id="rId13"/>
    <p:sldId id="268" r:id="rId14"/>
    <p:sldId id="263" r:id="rId15"/>
    <p:sldId id="276" r:id="rId16"/>
    <p:sldId id="277" r:id="rId17"/>
    <p:sldId id="310" r:id="rId18"/>
    <p:sldId id="315" r:id="rId19"/>
    <p:sldId id="311" r:id="rId20"/>
    <p:sldId id="312" r:id="rId21"/>
    <p:sldId id="316" r:id="rId22"/>
    <p:sldId id="317" r:id="rId23"/>
    <p:sldId id="318" r:id="rId24"/>
    <p:sldId id="270" r:id="rId25"/>
    <p:sldId id="314" r:id="rId26"/>
    <p:sldId id="269" r:id="rId27"/>
    <p:sldId id="305" r:id="rId28"/>
    <p:sldId id="306" r:id="rId29"/>
    <p:sldId id="304" r:id="rId30"/>
    <p:sldId id="272" r:id="rId31"/>
    <p:sldId id="309" r:id="rId32"/>
    <p:sldId id="319" r:id="rId33"/>
    <p:sldId id="320" r:id="rId34"/>
    <p:sldId id="296" r:id="rId35"/>
    <p:sldId id="321" r:id="rId36"/>
    <p:sldId id="273" r:id="rId37"/>
    <p:sldId id="274" r:id="rId38"/>
    <p:sldId id="275" r:id="rId39"/>
    <p:sldId id="278" r:id="rId40"/>
    <p:sldId id="279" r:id="rId41"/>
    <p:sldId id="280" r:id="rId42"/>
    <p:sldId id="281" r:id="rId43"/>
    <p:sldId id="283" r:id="rId44"/>
    <p:sldId id="285" r:id="rId45"/>
    <p:sldId id="286" r:id="rId46"/>
    <p:sldId id="287" r:id="rId47"/>
    <p:sldId id="289" r:id="rId48"/>
    <p:sldId id="290" r:id="rId49"/>
    <p:sldId id="291" r:id="rId50"/>
    <p:sldId id="294" r:id="rId51"/>
    <p:sldId id="292" r:id="rId52"/>
    <p:sldId id="288" r:id="rId53"/>
    <p:sldId id="293" r:id="rId54"/>
    <p:sldId id="295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22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31A6-5926-45BE-90F2-B8435D7B65E8}" type="datetimeFigureOut">
              <a:rPr lang="cs-CZ" smtClean="0"/>
              <a:pPr/>
              <a:t>25.06.2020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3023F-C5EB-4BDE-959F-2ECEE99D2E5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jasn.asnjournals.org/content/vol18/issue2/images/large/asn0020730290002.jpeg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Vybrané problémy hemostázy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>a krevního obrazu v těhotenství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Alexander Gaja</a:t>
            </a:r>
          </a:p>
          <a:p>
            <a:r>
              <a:rPr lang="cs-CZ" dirty="0">
                <a:solidFill>
                  <a:srgbClr val="FFFF00"/>
                </a:solidFill>
              </a:rPr>
              <a:t>Brno  17.6.2020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Střední pravděpodobnost zachycení trombofilie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Pacienti s TEN nesplňující kriteria vysoké pravděpodobnosti </a:t>
            </a:r>
          </a:p>
          <a:p>
            <a:r>
              <a:rPr lang="cs-CZ" dirty="0">
                <a:solidFill>
                  <a:srgbClr val="FFFF00"/>
                </a:solidFill>
              </a:rPr>
              <a:t>Osoby v 1. příbuzenském stupni s  pacientem s prodělanou TEN</a:t>
            </a:r>
          </a:p>
          <a:p>
            <a:r>
              <a:rPr lang="cs-CZ" dirty="0">
                <a:solidFill>
                  <a:srgbClr val="FFFF00"/>
                </a:solidFill>
              </a:rPr>
              <a:t>Přímí příbuzní ostatních osob s vysokou pravděpodobností TEN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Vhodnost vyšetření  rodinných příslušníků vzhledem k 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Není jednoznačná indikace k vyšetření:</a:t>
            </a:r>
          </a:p>
          <a:p>
            <a:r>
              <a:rPr lang="cs-CZ" dirty="0">
                <a:solidFill>
                  <a:srgbClr val="FFFF00"/>
                </a:solidFill>
              </a:rPr>
              <a:t>1) osob nad 65 let  bez  TEN v osobní anamnéze</a:t>
            </a:r>
          </a:p>
          <a:p>
            <a:r>
              <a:rPr lang="cs-CZ" dirty="0">
                <a:solidFill>
                  <a:srgbClr val="FFFF00"/>
                </a:solidFill>
              </a:rPr>
              <a:t>2) dětí do puberty bez TEN v osobní anamnéze 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Příklady vyšetření která nejsou doporučována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>
                <a:solidFill>
                  <a:srgbClr val="FFFF00"/>
                </a:solidFill>
              </a:rPr>
              <a:t>Mutace MTHFR - C677T, A1298C</a:t>
            </a:r>
          </a:p>
          <a:p>
            <a:r>
              <a:rPr lang="cs-CZ" dirty="0">
                <a:solidFill>
                  <a:srgbClr val="FFFF00"/>
                </a:solidFill>
              </a:rPr>
              <a:t>- přítomnost mutace neznamená automaticky vysokou hladinu homocysteinu, u podstatné části nosičů homocystein zvýšen vůbec není!</a:t>
            </a:r>
          </a:p>
          <a:p>
            <a:r>
              <a:rPr lang="cs-CZ" dirty="0">
                <a:solidFill>
                  <a:srgbClr val="FFFF00"/>
                </a:solidFill>
              </a:rPr>
              <a:t>- nepřítomnost mutací neznamená automaticky normální hladinu homocysteinu !</a:t>
            </a:r>
          </a:p>
          <a:p>
            <a:r>
              <a:rPr lang="cs-CZ" u="sng" dirty="0">
                <a:solidFill>
                  <a:srgbClr val="FFFF00"/>
                </a:solidFill>
              </a:rPr>
              <a:t>Polymorfismus PAI 1 (4G) </a:t>
            </a:r>
          </a:p>
          <a:p>
            <a:r>
              <a:rPr lang="cs-CZ" dirty="0">
                <a:solidFill>
                  <a:srgbClr val="FFFF00"/>
                </a:solidFill>
              </a:rPr>
              <a:t>– velmi mírně  mírně zvyšuje riziko zejména u tepenných tromboz</a:t>
            </a:r>
          </a:p>
          <a:p>
            <a:r>
              <a:rPr lang="cs-CZ" dirty="0">
                <a:solidFill>
                  <a:srgbClr val="FFFF00"/>
                </a:solidFill>
              </a:rPr>
              <a:t> v populaci je cca1/3 heterozygotů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215008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Při indikaci vyšetření respektovat zejména prospěch pacienta, je třeba postupovat ekonomicky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 klinický význam u osob v produktivním věku (antikoagulace v rizikových situacích u žen  hormonální antikoncepce, gravidita…)</a:t>
            </a:r>
          </a:p>
          <a:p>
            <a:r>
              <a:rPr lang="cs-CZ" dirty="0">
                <a:solidFill>
                  <a:srgbClr val="FFFF00"/>
                </a:solidFill>
              </a:rPr>
              <a:t>výsledkem nemá být jen traumatizace  vyšetřované osoby obavami z možných rizik </a:t>
            </a:r>
          </a:p>
          <a:p>
            <a:r>
              <a:rPr lang="cs-CZ" dirty="0">
                <a:solidFill>
                  <a:srgbClr val="FFFF00"/>
                </a:solidFill>
              </a:rPr>
              <a:t>není doporučováno vyšetření hereditárních trombofilních stavů jako populační screening</a:t>
            </a:r>
          </a:p>
          <a:p>
            <a:r>
              <a:rPr lang="cs-CZ" dirty="0">
                <a:solidFill>
                  <a:srgbClr val="FFFF00"/>
                </a:solidFill>
              </a:rPr>
              <a:t>vyšetření je indikováno jen u pacientů s vysokou pravděpodobností trombofilie, u rodinných příslušníků jen cílené vyšetření na daný typ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Jak je důležité správně se orientovat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v dané problematice</a:t>
            </a:r>
          </a:p>
        </p:txBody>
      </p:sp>
      <p:pic>
        <p:nvPicPr>
          <p:cNvPr id="4" name="Zástupný symbol pro obsah 3" descr="Bush analfab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306737" cy="3565299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Fyziologické změny krve </a:t>
            </a:r>
            <a:b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graviditě-1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4000" dirty="0">
                <a:solidFill>
                  <a:srgbClr val="FFFF00"/>
                </a:solidFill>
              </a:rPr>
              <a:t>- </a:t>
            </a:r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zvětšení celkového objemu krve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cs-CZ" dirty="0">
                <a:solidFill>
                  <a:srgbClr val="FFFF00"/>
                </a:solidFill>
              </a:rPr>
              <a:t>erytrocytární masa  o15-25%, pla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zma</a:t>
            </a:r>
            <a:r>
              <a:rPr lang="cs-CZ" dirty="0">
                <a:solidFill>
                  <a:srgbClr val="FFFF00"/>
                </a:solidFill>
              </a:rPr>
              <a:t>- až o 40%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)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hemodiluce</a:t>
            </a:r>
            <a:r>
              <a:rPr lang="cs-CZ" sz="40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cs-CZ" dirty="0">
                <a:solidFill>
                  <a:srgbClr val="FFFF00"/>
                </a:solidFill>
              </a:rPr>
              <a:t>již od 7-8. týdne gravidity s maximem změn ve 24. týdnu)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cs-CZ" dirty="0">
              <a:solidFill>
                <a:srgbClr val="FFFF00"/>
              </a:solidFill>
            </a:endParaRPr>
          </a:p>
          <a:p>
            <a:r>
              <a:rPr lang="cs-C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neutrofilní leukocytóza</a:t>
            </a:r>
            <a:r>
              <a:rPr lang="cs-CZ" sz="40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(zvýšená tvorba i v</a:t>
            </a:r>
            <a:r>
              <a:rPr lang="cs-CZ" dirty="0">
                <a:solidFill>
                  <a:srgbClr val="FFFF00"/>
                </a:solidFill>
              </a:rPr>
              <a:t>y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plavování z marginálního poolu, neutrofily mají vyšší aktivitu alkalické fosfatázy)</a:t>
            </a:r>
          </a:p>
          <a:p>
            <a:r>
              <a:rPr lang="cs-C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kostní dřeň</a:t>
            </a:r>
            <a:r>
              <a:rPr lang="cs-C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cs-CZ" sz="2800" dirty="0">
                <a:solidFill>
                  <a:srgbClr val="FFFF00"/>
                </a:solidFill>
                <a:cs typeface="Times New Roman" pitchFamily="18" charset="0"/>
              </a:rPr>
              <a:t>hyperplazie, zvýšená inkorporace železa do erytroblastů</a:t>
            </a:r>
            <a:r>
              <a:rPr lang="cs-CZ" sz="4000" dirty="0">
                <a:solidFill>
                  <a:srgbClr val="FFFF00"/>
                </a:solidFill>
                <a:cs typeface="Times New Roman" pitchFamily="18" charset="0"/>
              </a:rPr>
              <a:t>,</a:t>
            </a:r>
            <a:endParaRPr lang="cs-CZ" sz="4000" dirty="0">
              <a:solidFill>
                <a:srgbClr val="FFFF00"/>
              </a:solidFill>
            </a:endParaRPr>
          </a:p>
          <a:p>
            <a:r>
              <a:rPr lang="cs-C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střevo</a:t>
            </a:r>
            <a:r>
              <a:rPr lang="cs-CZ" sz="4000" dirty="0">
                <a:solidFill>
                  <a:srgbClr val="FFFF00"/>
                </a:solidFill>
              </a:rPr>
              <a:t> – </a:t>
            </a:r>
            <a:r>
              <a:rPr lang="cs-CZ" sz="2800" dirty="0">
                <a:solidFill>
                  <a:srgbClr val="FFFF00"/>
                </a:solidFill>
              </a:rPr>
              <a:t>zvýšené vstřebávání železa</a:t>
            </a:r>
          </a:p>
          <a:p>
            <a:endParaRPr lang="cs-CZ" dirty="0"/>
          </a:p>
        </p:txBody>
      </p: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Fyziologické změny krve </a:t>
            </a:r>
            <a:b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graviditě 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plazma</a:t>
            </a: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tické bílkoviny </a:t>
            </a:r>
            <a:r>
              <a:rPr lang="cs-CZ" sz="2800" dirty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zvýšení </a:t>
            </a:r>
            <a:r>
              <a:rPr lang="cs-CZ" dirty="0">
                <a:solidFill>
                  <a:srgbClr val="FFFF00"/>
                </a:solidFill>
              </a:rPr>
              <a:t>množství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 plazmatických bílkovin (ale vlivem hemodiluce relativně nižší koncentrace)-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pokles onkotického tlaku, hormonální aktivace systému renin</a:t>
            </a:r>
            <a:r>
              <a:rPr lang="cs-CZ" dirty="0">
                <a:solidFill>
                  <a:srgbClr val="FFFF00"/>
                </a:solidFill>
              </a:rPr>
              <a:t>-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angiotensin</a:t>
            </a:r>
            <a:r>
              <a:rPr lang="cs-CZ" dirty="0">
                <a:solidFill>
                  <a:srgbClr val="FFFF00"/>
                </a:solidFill>
              </a:rPr>
              <a:t>-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aldosteron s další retencí Na a vody- </a:t>
            </a:r>
            <a:r>
              <a:rPr lang="cs-CZ" i="1" u="sng" dirty="0">
                <a:solidFill>
                  <a:srgbClr val="FFFF00"/>
                </a:solidFill>
                <a:cs typeface="Times New Roman" pitchFamily="18" charset="0"/>
              </a:rPr>
              <a:t>otoky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cs-CZ" sz="2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koagulace</a:t>
            </a:r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(zvýšení aktivity koagulačních fakt</a:t>
            </a:r>
            <a:r>
              <a:rPr lang="cs-CZ" dirty="0">
                <a:solidFill>
                  <a:srgbClr val="FFFF00"/>
                </a:solidFill>
              </a:rPr>
              <a:t>or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ů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-zejména VII, VIII, X, méně II a IX, snížení inhibitorů (PC,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PS)  snížení fibrinolytické aktivity</a:t>
            </a:r>
            <a:r>
              <a:rPr lang="cs-CZ" sz="2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FFFF00"/>
                </a:solidFill>
              </a:rPr>
              <a:t>- </a:t>
            </a:r>
            <a:r>
              <a:rPr lang="cs-CZ" sz="2000" u="sng" dirty="0">
                <a:solidFill>
                  <a:srgbClr val="FFFF00"/>
                </a:solidFill>
              </a:rPr>
              <a:t>vyšší riziko trombóz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vyšší imunotolerance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vyšší tendence k autoimunitě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Management trombofiličky v graviditě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Má pacientka prokázanou trombofilii?</a:t>
            </a:r>
          </a:p>
          <a:p>
            <a:r>
              <a:rPr lang="cs-CZ" dirty="0">
                <a:solidFill>
                  <a:srgbClr val="FFFF00"/>
                </a:solidFill>
              </a:rPr>
              <a:t> Má pacientka klinickou symptomatologii, která s trombofilií souvisí?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Vstupní charakteristika pacientky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1. bez trombotických projevů či těhotenských ztrát *</a:t>
            </a:r>
          </a:p>
          <a:p>
            <a:r>
              <a:rPr lang="cs-CZ" dirty="0">
                <a:solidFill>
                  <a:srgbClr val="FFFF00"/>
                </a:solidFill>
              </a:rPr>
              <a:t>2. s trombotickými projevy v anamnéze bez  těhotenských ztrát</a:t>
            </a:r>
          </a:p>
          <a:p>
            <a:r>
              <a:rPr lang="cs-CZ" dirty="0">
                <a:solidFill>
                  <a:srgbClr val="FFFF00"/>
                </a:solidFill>
              </a:rPr>
              <a:t>3. bez trombotických projevů v anamnéze s jednou těhotenskou ztrátou *</a:t>
            </a:r>
          </a:p>
          <a:p>
            <a:r>
              <a:rPr lang="cs-CZ" dirty="0">
                <a:solidFill>
                  <a:srgbClr val="FFFF00"/>
                </a:solidFill>
              </a:rPr>
              <a:t>4. bez či s trombotickými projevy v anamnéze s opakovanými těhotenskými ztrátami *</a:t>
            </a:r>
          </a:p>
          <a:p>
            <a:r>
              <a:rPr lang="cs-CZ" dirty="0">
                <a:solidFill>
                  <a:srgbClr val="FFFF00"/>
                </a:solidFill>
              </a:rPr>
              <a:t>5. s již existující recentní trombozou</a:t>
            </a:r>
          </a:p>
          <a:p>
            <a:r>
              <a:rPr lang="cs-CZ" sz="1700" dirty="0">
                <a:solidFill>
                  <a:srgbClr val="FFFF00"/>
                </a:solidFill>
              </a:rPr>
              <a:t>* s možnou souvislostí s trombofilií</a:t>
            </a:r>
            <a:endParaRPr lang="cs-CZ" sz="1700" dirty="0"/>
          </a:p>
          <a:p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Pacientka bez trombotických projevů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v anamnéze, bez těhotenských ztrát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sledování (D-dimery, sonografický nález…)</a:t>
            </a:r>
          </a:p>
          <a:p>
            <a:r>
              <a:rPr lang="cs-CZ" dirty="0">
                <a:solidFill>
                  <a:srgbClr val="FFFF00"/>
                </a:solidFill>
              </a:rPr>
              <a:t>V případě příznivého průběhu profylaktický LMWH  i od 34- 35. týden</a:t>
            </a:r>
          </a:p>
          <a:p>
            <a:r>
              <a:rPr lang="cs-CZ" dirty="0">
                <a:solidFill>
                  <a:srgbClr val="FFFF00"/>
                </a:solidFill>
              </a:rPr>
              <a:t>V případě relevantní patologie profylaktická až terapeutická dávka dříve</a:t>
            </a:r>
          </a:p>
          <a:p>
            <a:r>
              <a:rPr lang="cs-CZ" dirty="0">
                <a:solidFill>
                  <a:srgbClr val="FFFF00"/>
                </a:solidFill>
              </a:rPr>
              <a:t>ukončení profylaxe 2-3 týdny po porodu, případně s koncem šestinedělí u komplikací (operace, infekce…) 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Poznámky k vyšetření trombofilních stavů</a:t>
            </a:r>
          </a:p>
          <a:p>
            <a:r>
              <a:rPr lang="cs-CZ" dirty="0">
                <a:solidFill>
                  <a:srgbClr val="FFFF00"/>
                </a:solidFill>
              </a:rPr>
              <a:t>Krátká rekapitulace fyziologických změn 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    v graviditě</a:t>
            </a:r>
          </a:p>
          <a:p>
            <a:r>
              <a:rPr lang="cs-CZ" dirty="0">
                <a:solidFill>
                  <a:srgbClr val="FFFF00"/>
                </a:solidFill>
              </a:rPr>
              <a:t>Management pacientky s trombofilií</a:t>
            </a:r>
          </a:p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    v graviditě</a:t>
            </a:r>
          </a:p>
          <a:p>
            <a:r>
              <a:rPr lang="cs-CZ" dirty="0">
                <a:solidFill>
                  <a:srgbClr val="FFFF00"/>
                </a:solidFill>
              </a:rPr>
              <a:t>Trombocytopenie v graviditě</a:t>
            </a:r>
          </a:p>
          <a:p>
            <a:r>
              <a:rPr lang="cs-CZ" dirty="0">
                <a:solidFill>
                  <a:srgbClr val="FFFF00"/>
                </a:solidFill>
              </a:rPr>
              <a:t> Anemie v graviditě</a:t>
            </a:r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Pacientka trombotickými projevy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v anamnéze, bez těhotenských ztrát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sledování (D-dimery, sonografický nález, otoky, TK …)</a:t>
            </a:r>
          </a:p>
          <a:p>
            <a:r>
              <a:rPr lang="cs-CZ" dirty="0">
                <a:solidFill>
                  <a:srgbClr val="FFFF00"/>
                </a:solidFill>
              </a:rPr>
              <a:t>V případě příznivého průběhu profylaktický LMWH od 3. trimestru</a:t>
            </a:r>
          </a:p>
          <a:p>
            <a:r>
              <a:rPr lang="cs-CZ" dirty="0">
                <a:solidFill>
                  <a:srgbClr val="FFFF00"/>
                </a:solidFill>
              </a:rPr>
              <a:t>V případě relevantní patologie profylaktická až terapeutická dávka dříve</a:t>
            </a:r>
          </a:p>
          <a:p>
            <a:r>
              <a:rPr lang="cs-CZ" dirty="0">
                <a:solidFill>
                  <a:srgbClr val="FFFF00"/>
                </a:solidFill>
              </a:rPr>
              <a:t>ukončení profylaxe po šestinedělí, případně u zcela nekomplikovaného průběhu za 3-4 týdny</a:t>
            </a:r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Pacientka bez trombotických projevů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v anamnéze s jednou těhotenskou ztrátou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Velmi pečlivé sledování (D-dimery, sonografický nález, otoky, TK …)</a:t>
            </a:r>
          </a:p>
          <a:p>
            <a:r>
              <a:rPr lang="cs-CZ" dirty="0">
                <a:solidFill>
                  <a:srgbClr val="FFFF00"/>
                </a:solidFill>
              </a:rPr>
              <a:t>V případě příznivého průběhu profylaktický LMWH od 3. trimestru</a:t>
            </a:r>
          </a:p>
          <a:p>
            <a:r>
              <a:rPr lang="cs-CZ" dirty="0">
                <a:solidFill>
                  <a:srgbClr val="FFFF00"/>
                </a:solidFill>
              </a:rPr>
              <a:t>V případě relevantní patologie profylaktická až terapeutická dávka dříve</a:t>
            </a:r>
          </a:p>
          <a:p>
            <a:r>
              <a:rPr lang="cs-CZ" dirty="0">
                <a:solidFill>
                  <a:srgbClr val="FFFF00"/>
                </a:solidFill>
              </a:rPr>
              <a:t>ukončení profylaxe 2-3 týdny po porodu, případně s koncem šestinedělí u komplikací (operace, infekce…) 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Pacientka s opakovanými těhotenskými ztrátami s či bez trombotických projevů v anamnéze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LMWH profylaxe od počátku gravidity (diagnostikované gynekologem)</a:t>
            </a:r>
          </a:p>
          <a:p>
            <a:r>
              <a:rPr lang="cs-CZ" dirty="0">
                <a:solidFill>
                  <a:srgbClr val="FFFF00"/>
                </a:solidFill>
              </a:rPr>
              <a:t>velmi pečlivé sledování (D-dimery, sonografický nález, otoky, TK …)</a:t>
            </a:r>
          </a:p>
          <a:p>
            <a:r>
              <a:rPr lang="cs-CZ" dirty="0">
                <a:solidFill>
                  <a:srgbClr val="FFFF00"/>
                </a:solidFill>
              </a:rPr>
              <a:t>v případě relevantní patologie přejít až na terapeutickou dávku</a:t>
            </a:r>
          </a:p>
          <a:p>
            <a:r>
              <a:rPr lang="cs-CZ" dirty="0">
                <a:solidFill>
                  <a:srgbClr val="FFFF00"/>
                </a:solidFill>
              </a:rPr>
              <a:t>ukončeni profylaxe 2-3 týdny po porodu, případně s koncem šestinedělí u komplikací (operace, infekce…)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Pacientka s existující recentní trombozou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LMWH v terapeutické dávce</a:t>
            </a:r>
          </a:p>
          <a:p>
            <a:r>
              <a:rPr lang="cs-CZ" dirty="0">
                <a:solidFill>
                  <a:srgbClr val="FFFF00"/>
                </a:solidFill>
              </a:rPr>
              <a:t>Po porodu pokračovat v antikoagulační terapii s možným převedením na jiný typ léčby (warfarin, NOAC) na celkovou dobu léčby 6-12 měsíců od trombozy podle tíže postižení dalších rizikových faktorů a rekanalizace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Trombocytopenie v graviditě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47800" y="2514600"/>
          <a:ext cx="61817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astrový obrázek" r:id="rId3" imgW="6180952" imgH="3533333" progId="PBrush">
                  <p:embed/>
                </p:oleObj>
              </mc:Choice>
              <mc:Fallback>
                <p:oleObj name="Rastrový obrázek" r:id="rId3" imgW="6180952" imgH="353333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6181725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Průběh hemostázy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97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Počet trombocytů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Měřen na analyzátoru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Norma:150-400x10</a:t>
            </a:r>
            <a:r>
              <a:rPr lang="cs-CZ" baseline="30000" dirty="0">
                <a:solidFill>
                  <a:srgbClr val="FFFF00"/>
                </a:solidFill>
              </a:rPr>
              <a:t>9</a:t>
            </a:r>
            <a:r>
              <a:rPr lang="cs-CZ" dirty="0">
                <a:solidFill>
                  <a:srgbClr val="FFFF00"/>
                </a:solidFill>
              </a:rPr>
              <a:t>/l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Klinická interpretace:</a:t>
            </a:r>
            <a:r>
              <a:rPr lang="cs-CZ" dirty="0">
                <a:solidFill>
                  <a:srgbClr val="FFFF00"/>
                </a:solidFill>
              </a:rPr>
              <a:t> nízký- snížená tvorba či zvýšený obrat destiček, riziko krvácivých projevů zejména při hodnotách pod 20x10</a:t>
            </a:r>
            <a:r>
              <a:rPr lang="cs-CZ" baseline="30000" dirty="0">
                <a:solidFill>
                  <a:srgbClr val="FFFF00"/>
                </a:solidFill>
              </a:rPr>
              <a:t>9</a:t>
            </a:r>
            <a:r>
              <a:rPr lang="cs-CZ" dirty="0">
                <a:solidFill>
                  <a:srgbClr val="FFFF00"/>
                </a:solidFill>
              </a:rPr>
              <a:t>/l,  zvýšené-zejména nad 600x10</a:t>
            </a:r>
            <a:r>
              <a:rPr lang="cs-CZ" baseline="30000" dirty="0">
                <a:solidFill>
                  <a:srgbClr val="FFFF00"/>
                </a:solidFill>
              </a:rPr>
              <a:t>9</a:t>
            </a:r>
            <a:r>
              <a:rPr lang="cs-CZ" dirty="0">
                <a:solidFill>
                  <a:srgbClr val="FFFF00"/>
                </a:solidFill>
              </a:rPr>
              <a:t>/l (reaktivní či při myeloproliferaci)- riziko trombotických projevů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00"/>
                </a:solidFill>
              </a:rPr>
              <a:t>Cave:</a:t>
            </a:r>
            <a:r>
              <a:rPr lang="cs-CZ" dirty="0">
                <a:solidFill>
                  <a:srgbClr val="FFFF00"/>
                </a:solidFill>
              </a:rPr>
              <a:t> falešně nízký počet trombocytů při vyšetření na analyzátoru- </a:t>
            </a:r>
            <a:r>
              <a:rPr lang="cs-CZ" b="1" u="sng" dirty="0">
                <a:solidFill>
                  <a:srgbClr val="FFFF00"/>
                </a:solidFill>
              </a:rPr>
              <a:t>pseudotrombocytopenie</a:t>
            </a:r>
            <a:r>
              <a:rPr lang="cs-CZ" dirty="0">
                <a:solidFill>
                  <a:srgbClr val="FFFF00"/>
                </a:solidFill>
              </a:rPr>
              <a:t> (agregace trombocytů in vitro většinou vlivem EDTA dependentních protilátek)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Shluky trombocytů v nátěru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u pseudotrombocytopenie</a:t>
            </a:r>
            <a:endParaRPr lang="cs-CZ" dirty="0"/>
          </a:p>
        </p:txBody>
      </p:sp>
      <p:pic>
        <p:nvPicPr>
          <p:cNvPr id="5" name="Picture 11" descr="C:\Documents and Settings\Alexander\Dokumenty\100OLYMP\P10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3263280" cy="2858616"/>
          </a:xfrm>
          <a:prstGeom prst="rect">
            <a:avLst/>
          </a:prstGeom>
          <a:noFill/>
        </p:spPr>
      </p:pic>
      <p:pic>
        <p:nvPicPr>
          <p:cNvPr id="6" name="Picture 13" descr="C:\Documents and Settings\Alexander\Dokumenty\100OLYMP\P101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4038600" cy="3210272"/>
          </a:xfrm>
          <a:prstGeom prst="rect">
            <a:avLst/>
          </a:prstGeom>
          <a:noFill/>
        </p:spPr>
      </p:pic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6553200" y="4267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7596336" y="5733256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6012160" y="494116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plu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Destičkový satelitizmus</a:t>
            </a:r>
            <a:endParaRPr lang="cs-CZ" dirty="0"/>
          </a:p>
        </p:txBody>
      </p:sp>
      <p:pic>
        <p:nvPicPr>
          <p:cNvPr id="3" name="Picture 1028" descr="P101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943600" cy="4800600"/>
          </a:xfrm>
          <a:prstGeom prst="rect">
            <a:avLst/>
          </a:prstGeom>
          <a:noFill/>
        </p:spPr>
      </p:pic>
      <p:sp>
        <p:nvSpPr>
          <p:cNvPr id="4" name="Line 1029"/>
          <p:cNvSpPr>
            <a:spLocks noChangeShapeType="1"/>
          </p:cNvSpPr>
          <p:nvPr/>
        </p:nvSpPr>
        <p:spPr bwMode="auto">
          <a:xfrm>
            <a:off x="6228184" y="2996952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5" name="Line 1029"/>
          <p:cNvSpPr>
            <a:spLocks noChangeShapeType="1"/>
          </p:cNvSpPr>
          <p:nvPr/>
        </p:nvSpPr>
        <p:spPr bwMode="auto">
          <a:xfrm>
            <a:off x="3563888" y="5085184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6" name="Line 1029"/>
          <p:cNvSpPr>
            <a:spLocks noChangeShapeType="1"/>
          </p:cNvSpPr>
          <p:nvPr/>
        </p:nvSpPr>
        <p:spPr bwMode="auto">
          <a:xfrm>
            <a:off x="3995936" y="5805264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plu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Alternativní způsoby zjištění počtu trombocytů při pseudotrombocytopenii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b="1" dirty="0">
                <a:solidFill>
                  <a:srgbClr val="FFFF00"/>
                </a:solidFill>
              </a:rPr>
              <a:t>Z původního vzorku nejde uspokojivě zjistit</a:t>
            </a:r>
            <a:r>
              <a:rPr lang="cs-CZ" dirty="0">
                <a:solidFill>
                  <a:srgbClr val="FFFF00"/>
                </a:solidFill>
              </a:rPr>
              <a:t> (ani při počítání v komůrce), pouze v krevním nátěru je vidět zřetelné shlukování destiček. Není přínosný ani odhad počtu destiček z nátěru </a:t>
            </a:r>
          </a:p>
          <a:p>
            <a:pPr>
              <a:lnSpc>
                <a:spcPct val="80000"/>
              </a:lnSpc>
            </a:pPr>
            <a:r>
              <a:rPr lang="cs-CZ" b="1" i="1" u="sng" dirty="0">
                <a:solidFill>
                  <a:srgbClr val="FFFF00"/>
                </a:solidFill>
              </a:rPr>
              <a:t>(PLTx(10</a:t>
            </a:r>
            <a:r>
              <a:rPr lang="cs-CZ" b="1" i="1" u="sng" baseline="30000" dirty="0">
                <a:solidFill>
                  <a:srgbClr val="FFFF00"/>
                </a:solidFill>
              </a:rPr>
              <a:t>9</a:t>
            </a:r>
            <a:r>
              <a:rPr lang="cs-CZ" b="1" i="1" u="sng" dirty="0">
                <a:solidFill>
                  <a:srgbClr val="FFFF00"/>
                </a:solidFill>
              </a:rPr>
              <a:t>/l) = počet PLT v nátěru na 1000 ery x 11 x HTK)</a:t>
            </a:r>
          </a:p>
          <a:p>
            <a:pPr>
              <a:lnSpc>
                <a:spcPct val="80000"/>
              </a:lnSpc>
            </a:pPr>
            <a:r>
              <a:rPr lang="cs-CZ" b="1" dirty="0">
                <a:solidFill>
                  <a:srgbClr val="FFFF00"/>
                </a:solidFill>
              </a:rPr>
              <a:t>Počet lze zjistit z nového vzorku </a:t>
            </a:r>
            <a:endParaRPr lang="cs-CZ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FFFF00"/>
                </a:solidFill>
              </a:rPr>
              <a:t>1) vzorek žilní krve odebraný do jiného antikoagulačního media (citrát), méně vhodné pak oxalát či heparin- v případě, že  pseudotrombocytopenii způsobují EDTA dependentní protilátky</a:t>
            </a: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FFFF00"/>
                </a:solidFill>
              </a:rPr>
              <a:t>2) odběrem vzorku z prstu v laboratoři  pro prokainu </a:t>
            </a:r>
          </a:p>
          <a:p>
            <a:pPr>
              <a:lnSpc>
                <a:spcPct val="80000"/>
              </a:lnSpc>
              <a:buNone/>
            </a:pPr>
            <a:r>
              <a:rPr lang="cs-CZ" dirty="0">
                <a:solidFill>
                  <a:srgbClr val="FFFF00"/>
                </a:solidFill>
              </a:rPr>
              <a:t>     s mikroskopickým vyšetřením  počtu trombocytů v komůrce</a:t>
            </a:r>
            <a:endParaRPr lang="cs-CZ" b="1" dirty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Trombofilie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Vrozená či získaná porucha hemostatického mechanizmu disponující  k tromboze </a:t>
            </a:r>
          </a:p>
          <a:p>
            <a:pPr algn="ctr">
              <a:buNone/>
            </a:pPr>
            <a:r>
              <a:rPr lang="cs-CZ" dirty="0">
                <a:solidFill>
                  <a:srgbClr val="FFFF00"/>
                </a:solidFill>
              </a:rPr>
              <a:t>( tj. tvorbě patologické krevní sraženiny intravaskulárně) </a:t>
            </a:r>
          </a:p>
        </p:txBody>
      </p:sp>
    </p:spTree>
  </p:cSld>
  <p:clrMapOvr>
    <a:masterClrMapping/>
  </p:clrMapOvr>
  <p:transition>
    <p:cover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Nejčastější příčiny trombocytopenie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v graviditě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Útlum dřeně (zejména  infekty)</a:t>
            </a:r>
          </a:p>
          <a:p>
            <a:r>
              <a:rPr lang="cs-CZ" dirty="0">
                <a:solidFill>
                  <a:srgbClr val="FFFF00"/>
                </a:solidFill>
              </a:rPr>
              <a:t>Autoimunita – ITP</a:t>
            </a:r>
          </a:p>
          <a:p>
            <a:r>
              <a:rPr lang="cs-CZ" dirty="0">
                <a:solidFill>
                  <a:srgbClr val="FFFF00"/>
                </a:solidFill>
              </a:rPr>
              <a:t>Spojené s mikroangiopatií (EPH gestóza,HUS,  TTP, HELLP…) </a:t>
            </a:r>
          </a:p>
          <a:p>
            <a:r>
              <a:rPr lang="cs-CZ" dirty="0">
                <a:solidFill>
                  <a:srgbClr val="FFFF00"/>
                </a:solidFill>
              </a:rPr>
              <a:t>Spojené s celkovou alterací hemostázy ( DIC) 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Management trombocytopenie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v graviditě ( ITP, útlumy, idiopatická)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1. lehká  (minimálně nad 50x10</a:t>
            </a:r>
            <a:r>
              <a:rPr lang="cs-CZ" baseline="30000" dirty="0">
                <a:solidFill>
                  <a:srgbClr val="FFFF00"/>
                </a:solidFill>
              </a:rPr>
              <a:t>9</a:t>
            </a:r>
            <a:r>
              <a:rPr lang="cs-CZ" dirty="0">
                <a:solidFill>
                  <a:srgbClr val="FFFF00"/>
                </a:solidFill>
              </a:rPr>
              <a:t>/l)</a:t>
            </a:r>
          </a:p>
          <a:p>
            <a:r>
              <a:rPr lang="cs-CZ" dirty="0">
                <a:solidFill>
                  <a:srgbClr val="FFFF00"/>
                </a:solidFill>
              </a:rPr>
              <a:t>sledování, vitaminy, suplementace železa</a:t>
            </a:r>
          </a:p>
          <a:p>
            <a:r>
              <a:rPr lang="cs-CZ" dirty="0">
                <a:solidFill>
                  <a:srgbClr val="FFFF00"/>
                </a:solidFill>
              </a:rPr>
              <a:t>2. středně těžká (minimálně 20-50x10</a:t>
            </a:r>
            <a:r>
              <a:rPr lang="cs-CZ" baseline="30000" dirty="0">
                <a:solidFill>
                  <a:srgbClr val="FFFF00"/>
                </a:solidFill>
              </a:rPr>
              <a:t>9</a:t>
            </a:r>
            <a:r>
              <a:rPr lang="cs-CZ" dirty="0">
                <a:solidFill>
                  <a:srgbClr val="FFFF00"/>
                </a:solidFill>
              </a:rPr>
              <a:t>/l)</a:t>
            </a:r>
          </a:p>
          <a:p>
            <a:r>
              <a:rPr lang="cs-CZ" dirty="0">
                <a:solidFill>
                  <a:srgbClr val="FFFF00"/>
                </a:solidFill>
              </a:rPr>
              <a:t>IVIG, kortikoidy</a:t>
            </a:r>
          </a:p>
          <a:p>
            <a:r>
              <a:rPr lang="cs-CZ" dirty="0">
                <a:solidFill>
                  <a:srgbClr val="FFFF00"/>
                </a:solidFill>
              </a:rPr>
              <a:t>3. těžká ( pod 10x10</a:t>
            </a:r>
            <a:r>
              <a:rPr lang="cs-CZ" baseline="30000" dirty="0">
                <a:solidFill>
                  <a:srgbClr val="FFFF00"/>
                </a:solidFill>
              </a:rPr>
              <a:t>9</a:t>
            </a:r>
            <a:r>
              <a:rPr lang="cs-CZ" dirty="0">
                <a:solidFill>
                  <a:srgbClr val="FFFF00"/>
                </a:solidFill>
              </a:rPr>
              <a:t>/l)</a:t>
            </a:r>
          </a:p>
          <a:p>
            <a:r>
              <a:rPr lang="cs-CZ" dirty="0">
                <a:solidFill>
                  <a:srgbClr val="FFFF00"/>
                </a:solidFill>
              </a:rPr>
              <a:t>IVIG, kortikoidy, v případě rezistence azathioprin?, splenektomie? trombopoetinová analoga?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pPr>
              <a:buNone/>
            </a:pP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Mikroangiopatické  trombocytopenické syndromy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u="sng" dirty="0">
                <a:solidFill>
                  <a:srgbClr val="FFFF00"/>
                </a:solidFill>
              </a:rPr>
              <a:t>Preeklampsie</a:t>
            </a:r>
          </a:p>
          <a:p>
            <a:r>
              <a:rPr lang="cs-CZ" sz="2000" dirty="0">
                <a:solidFill>
                  <a:srgbClr val="FFFF00"/>
                </a:solidFill>
              </a:rPr>
              <a:t>Etiologie: nejasná (abnormální invaze trofoblastu  hemodynamické změny   imunní vaskulitida, změny v nutrici…)</a:t>
            </a:r>
          </a:p>
          <a:p>
            <a:r>
              <a:rPr lang="cs-CZ" sz="2000" dirty="0">
                <a:solidFill>
                  <a:srgbClr val="FFFF00"/>
                </a:solidFill>
              </a:rPr>
              <a:t>Patogeneze: generalizovaná vasokonstrikce, přesun vody do tkání,snížení průtoku krve ledvinami,  aktivace RAA, zadržování vody a solí- edém,  poškození endotelu v ledvinách- </a:t>
            </a:r>
            <a:r>
              <a:rPr lang="cs-CZ" sz="2000" u="sng" dirty="0">
                <a:solidFill>
                  <a:srgbClr val="FFFF00"/>
                </a:solidFill>
              </a:rPr>
              <a:t>proteinurie, hypertenze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sz="2000" dirty="0">
                <a:solidFill>
                  <a:srgbClr val="FFFF00"/>
                </a:solidFill>
              </a:rPr>
              <a:t>v játrech periportální nekrózy, trombozy arteriol, hematomy,  porucha koagulace, trombocytopenie- možný přechod k DIC</a:t>
            </a:r>
          </a:p>
          <a:p>
            <a:r>
              <a:rPr lang="cs-CZ" sz="2000" dirty="0">
                <a:solidFill>
                  <a:srgbClr val="FFFF00"/>
                </a:solidFill>
              </a:rPr>
              <a:t>Terapie:oxygenace, magensium, antihypertenziva  (</a:t>
            </a:r>
            <a:r>
              <a:rPr lang="el-GR" sz="2000" dirty="0">
                <a:solidFill>
                  <a:srgbClr val="FFFF00"/>
                </a:solidFill>
              </a:rPr>
              <a:t>α</a:t>
            </a:r>
            <a:r>
              <a:rPr lang="cs-CZ" sz="2000" dirty="0">
                <a:solidFill>
                  <a:srgbClr val="FFFF00"/>
                </a:solidFill>
              </a:rPr>
              <a:t> metyldopa,  betablokátory, blokátory Ca kanálu), mražená plazma 40% glukóza, manitol. Kortikoidy)</a:t>
            </a:r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Mikroangiopatické  trombocytopenické syndromy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u="sng" dirty="0">
                <a:solidFill>
                  <a:srgbClr val="FFFF00"/>
                </a:solidFill>
              </a:rPr>
              <a:t>HUS/TTP-  neimunologická hemolýza (většinou), trombocytopenie, renální selhání</a:t>
            </a:r>
          </a:p>
          <a:p>
            <a:r>
              <a:rPr lang="cs-CZ" sz="2000" dirty="0">
                <a:solidFill>
                  <a:srgbClr val="FFFF00"/>
                </a:solidFill>
              </a:rPr>
              <a:t>Etiologie a patogeneze:  postinfekční („D“ s průjmem asociovaný- E.Coli- shiga like toxin, „P“ asociovaný  s pneumokokovou infekcí- neuraminidáza odhaluje T antigen-  pozit PAT), polékový ( chinin), „C“  z patologické aktivace alternativní cesty komplementu ( faktor B,D), z deficitu ADAMST 13, (TTP), z jiných příčin-  ( včetně gravidity, HELLP…)</a:t>
            </a:r>
          </a:p>
          <a:p>
            <a:r>
              <a:rPr lang="cs-CZ" sz="2000" dirty="0">
                <a:solidFill>
                  <a:srgbClr val="FFFF00"/>
                </a:solidFill>
              </a:rPr>
              <a:t>Terapie:  D-HUS :transfuze, furosemid, antihypertenziva,  hemofiltrace, ne ATB,   P-HUS: plazmaferéza ,  kontraindikace  plazmy, u C- HUS:  úprava vnitřního prostředí, plazmaferéza, někdy i plazma,  u TTP: plazma,  někdy plazmafereza, imunosuprese,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HELLP syndrom</a:t>
            </a:r>
            <a:r>
              <a:rPr lang="cs-CZ" dirty="0">
                <a:solidFill>
                  <a:srgbClr val="FFFF00"/>
                </a:solidFill>
              </a:rPr>
              <a:t>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sz="2700" dirty="0">
                <a:solidFill>
                  <a:srgbClr val="FFFF00"/>
                </a:solidFill>
              </a:rPr>
              <a:t>(Hemolysis Elevated Liver enzymes Low Platelet count)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Vznik:</a:t>
            </a:r>
            <a:r>
              <a:rPr lang="cs-CZ" sz="2000" dirty="0">
                <a:solidFill>
                  <a:srgbClr val="FFFF00"/>
                </a:solidFill>
              </a:rPr>
              <a:t> 3. trimestr, bývá někdy součástí preeklampsie (20%) a eklampsie (10%)</a:t>
            </a:r>
            <a:r>
              <a:rPr lang="cs-CZ" sz="20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FFFF00"/>
                </a:solidFill>
              </a:rPr>
              <a:t>Anemie je mikroangiopatická hemolytická</a:t>
            </a:r>
          </a:p>
          <a:p>
            <a:pPr>
              <a:lnSpc>
                <a:spcPct val="90000"/>
              </a:lnSpc>
            </a:pPr>
            <a:r>
              <a:rPr lang="cs-CZ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Etiologie:</a:t>
            </a:r>
            <a:r>
              <a:rPr lang="cs-CZ" sz="2000" dirty="0">
                <a:solidFill>
                  <a:srgbClr val="FFFF00"/>
                </a:solidFill>
              </a:rPr>
              <a:t>  zvýšená hladina endotelinu, bysbalance placentární produkce  PGI</a:t>
            </a:r>
            <a:r>
              <a:rPr lang="cs-CZ" sz="2000" baseline="-25000" dirty="0">
                <a:solidFill>
                  <a:srgbClr val="FFFF00"/>
                </a:solidFill>
              </a:rPr>
              <a:t>2</a:t>
            </a:r>
            <a:r>
              <a:rPr lang="cs-CZ" sz="2000" dirty="0">
                <a:solidFill>
                  <a:srgbClr val="FFFF00"/>
                </a:solidFill>
              </a:rPr>
              <a:t> a TxA</a:t>
            </a:r>
            <a:r>
              <a:rPr lang="cs-CZ" sz="2000" baseline="-25000" dirty="0">
                <a:solidFill>
                  <a:srgbClr val="FFFF00"/>
                </a:solidFill>
              </a:rPr>
              <a:t>2</a:t>
            </a:r>
            <a:r>
              <a:rPr lang="cs-CZ" sz="2000" dirty="0">
                <a:solidFill>
                  <a:srgbClr val="FFFF00"/>
                </a:solidFill>
              </a:rPr>
              <a:t> poškození endotelu, vasokonstrikce spojená s hypertenzí, fibrinová depozita v cévách</a:t>
            </a:r>
          </a:p>
          <a:p>
            <a:pPr>
              <a:lnSpc>
                <a:spcPct val="90000"/>
              </a:lnSpc>
            </a:pPr>
            <a:r>
              <a:rPr lang="cs-CZ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Diagnostika:</a:t>
            </a:r>
            <a:r>
              <a:rPr lang="cs-CZ" sz="2000" dirty="0">
                <a:solidFill>
                  <a:srgbClr val="FFFF00"/>
                </a:solidFill>
              </a:rPr>
              <a:t> schistocyty v krevním nátěru, snížený haptoglobin, lehce až středně snížená  ADAMTS 13 a vWF,</a:t>
            </a:r>
          </a:p>
          <a:p>
            <a:pPr>
              <a:lnSpc>
                <a:spcPct val="90000"/>
              </a:lnSpc>
            </a:pPr>
            <a:r>
              <a:rPr lang="cs-CZ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sz="2000" dirty="0">
                <a:solidFill>
                  <a:srgbClr val="FFFF00"/>
                </a:solidFill>
              </a:rPr>
              <a:t>  pokud  možno co nejdřívější porod (remise za několik dní), někdy kortikoidy,jinak  léčba komplikací (DIC, renální selhání, plicní edém, abrupce placenty)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Disseminovaná intravaskulární koagulace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u="sng" dirty="0">
                <a:solidFill>
                  <a:srgbClr val="FFFF00"/>
                </a:solidFill>
              </a:rPr>
              <a:t>Etiologie a patogeneze:  </a:t>
            </a:r>
            <a:r>
              <a:rPr lang="cs-CZ" sz="2000" dirty="0">
                <a:solidFill>
                  <a:srgbClr val="FFFF00"/>
                </a:solidFill>
              </a:rPr>
              <a:t>patologická aktivace hemostázy s následnými trombozami v cirkulaci a postupným vyčerpáním koagulačních faktorů spojeným s krvácením, příčin různorodé,  z gynekologicko- porodnických (embolie plodové vody,  abrupce placenty, HELLP syndrom, eklampsie, syndrom mrtvého plodu), hemostáza je aktivována poškozením endotelu, trombokinázou z placenty,  buňkami z plodové vody (TF)… systémová tvorba trombinu… intravaskulární fibrinová síť… aktivace destiček… embolizace trombů do periferie…zhoršení perfuze, ischemie…aktivace fibrinolýzy…. yyčerpání koauglačních faktorů… krvácení</a:t>
            </a:r>
          </a:p>
          <a:p>
            <a:r>
              <a:rPr lang="cs-CZ" sz="2000" dirty="0">
                <a:solidFill>
                  <a:srgbClr val="FFFF00"/>
                </a:solidFill>
              </a:rPr>
              <a:t>Terapie: odstranění příčiny,  trombokoncentrát, mražená plazma, fibrinogen ( při hladině pod 1g/l), APC, rf.VII, heparin ( v iniciální fázi či při chronické DIC)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Anemie v Graviditě</a:t>
            </a:r>
            <a:endParaRPr lang="cs-CZ" dirty="0"/>
          </a:p>
        </p:txBody>
      </p:sp>
      <p:pic>
        <p:nvPicPr>
          <p:cNvPr id="9" name="Picture 13" descr="D:\HTML\images\B08s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02196"/>
            <a:ext cx="5760640" cy="50951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- definice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U žen v produktivním věku pokles  hemoglobinu pod 120g/l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V graviditě vlivem fyziologických změn je tato hranice posunuta,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jasná anemie je zpravidla při hemoglobinu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&lt;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100g/l ve 2.-3. trimestru nebo 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&lt;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110g/l v prvním trimestru 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Anemie- frekvence výskytu,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Výskyt anemie v graviditě (2-26%)</a:t>
            </a:r>
          </a:p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Proč anemie vadí?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FFFF00"/>
                </a:solidFill>
              </a:rPr>
              <a:t>1.hypoxie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FFFF00"/>
                </a:solidFill>
              </a:rPr>
              <a:t>2.symptom jiného závažného onemocnění</a:t>
            </a:r>
          </a:p>
          <a:p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je nezávislým prognostickým faktorem maternální i fetální mortality!</a:t>
            </a:r>
            <a:r>
              <a:rPr lang="cs-CZ" dirty="0">
                <a:solidFill>
                  <a:srgbClr val="FFFF00"/>
                </a:solidFill>
              </a:rPr>
              <a:t> </a:t>
            </a:r>
            <a:endParaRPr lang="cs-CZ" sz="2800" dirty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Obecné mechanizmy vedoucí během gravidity k anemii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Deficit látek nutných pro krvetvorbu (minerálů, kofaktorů enzymů…)</a:t>
            </a:r>
          </a:p>
          <a:p>
            <a:r>
              <a:rPr lang="cs-CZ" dirty="0">
                <a:solidFill>
                  <a:srgbClr val="FFFF00"/>
                </a:solidFill>
              </a:rPr>
              <a:t>Infekce</a:t>
            </a:r>
          </a:p>
          <a:p>
            <a:r>
              <a:rPr lang="cs-CZ" dirty="0">
                <a:solidFill>
                  <a:srgbClr val="FFFF00"/>
                </a:solidFill>
              </a:rPr>
              <a:t>Autoimunita</a:t>
            </a:r>
          </a:p>
          <a:p>
            <a:r>
              <a:rPr lang="cs-CZ" dirty="0">
                <a:solidFill>
                  <a:srgbClr val="FFFF00"/>
                </a:solidFill>
              </a:rPr>
              <a:t>Prexistující onemocnění (játra, ledviny, systémové onemocnění,  dědičné anemie…)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Nezapomínat na získané trombofilní faktory a situace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Aktivní zhoubné nádorové onemocnění  (1/3 pacientů s idiopatickou TEN má do 2 let zjištěný tumor!)</a:t>
            </a:r>
          </a:p>
          <a:p>
            <a:r>
              <a:rPr lang="cs-CZ" dirty="0">
                <a:solidFill>
                  <a:srgbClr val="FFFF00"/>
                </a:solidFill>
              </a:rPr>
              <a:t>Léky (ženské hormony - zejména estrogeny, kortikoidy ve vysokých dávkách, některá cytostatika…)</a:t>
            </a:r>
          </a:p>
          <a:p>
            <a:r>
              <a:rPr lang="cs-CZ" dirty="0">
                <a:solidFill>
                  <a:srgbClr val="FFFF00"/>
                </a:solidFill>
              </a:rPr>
              <a:t>Obezita</a:t>
            </a:r>
          </a:p>
          <a:p>
            <a:r>
              <a:rPr lang="cs-CZ" dirty="0">
                <a:solidFill>
                  <a:srgbClr val="FFFF00"/>
                </a:solidFill>
              </a:rPr>
              <a:t>Kouření </a:t>
            </a:r>
          </a:p>
          <a:p>
            <a:r>
              <a:rPr lang="cs-CZ" dirty="0">
                <a:solidFill>
                  <a:srgbClr val="FFFF00"/>
                </a:solidFill>
              </a:rPr>
              <a:t>Dlouhodobá imobilizace </a:t>
            </a:r>
          </a:p>
          <a:p>
            <a:r>
              <a:rPr lang="cs-CZ" dirty="0">
                <a:solidFill>
                  <a:srgbClr val="FFFF00"/>
                </a:solidFill>
              </a:rPr>
              <a:t>Antifosfolipidový syndrom</a:t>
            </a:r>
          </a:p>
          <a:p>
            <a:endParaRPr lang="cs-CZ" dirty="0"/>
          </a:p>
        </p:txBody>
      </p:sp>
    </p:spTree>
  </p:cSld>
  <p:clrMapOvr>
    <a:masterClrMapping/>
  </p:clrMapOvr>
  <p:transition>
    <p:cover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Dělení anemií v graviditě podle 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Sideropenická anemie</a:t>
            </a:r>
          </a:p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při „chronickém onemocnění“</a:t>
            </a:r>
          </a:p>
          <a:p>
            <a:r>
              <a:rPr lang="cs-CZ" dirty="0">
                <a:solidFill>
                  <a:srgbClr val="FFFF00"/>
                </a:solidFill>
              </a:rPr>
              <a:t>Hemolytické anemie</a:t>
            </a:r>
          </a:p>
          <a:p>
            <a:r>
              <a:rPr lang="cs-CZ" dirty="0">
                <a:solidFill>
                  <a:srgbClr val="FFFF00"/>
                </a:solidFill>
              </a:rPr>
              <a:t>Anemie při dřeňovém útlumu</a:t>
            </a:r>
          </a:p>
          <a:p>
            <a:r>
              <a:rPr lang="cs-CZ" dirty="0">
                <a:solidFill>
                  <a:srgbClr val="FFFF00"/>
                </a:solidFill>
              </a:rPr>
              <a:t>Anemie při jaterním onemocnění</a:t>
            </a:r>
          </a:p>
          <a:p>
            <a:r>
              <a:rPr lang="cs-CZ" dirty="0">
                <a:solidFill>
                  <a:srgbClr val="FFFF00"/>
                </a:solidFill>
              </a:rPr>
              <a:t>Anemie při ledvinném onemocnění</a:t>
            </a:r>
          </a:p>
          <a:p>
            <a:r>
              <a:rPr lang="cs-CZ" dirty="0">
                <a:solidFill>
                  <a:srgbClr val="FFFF00"/>
                </a:solidFill>
              </a:rPr>
              <a:t>Megaloblastová anemie</a:t>
            </a:r>
          </a:p>
          <a:p>
            <a:r>
              <a:rPr lang="cs-CZ" dirty="0">
                <a:solidFill>
                  <a:srgbClr val="FFFF00"/>
                </a:solidFill>
              </a:rPr>
              <a:t>Dědičné anemie (hemoglobinopatie, dědičné hemolytické 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Železo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Biogenní prvek-lidské tělo obsahuje cca 4g</a:t>
            </a:r>
          </a:p>
          <a:p>
            <a:r>
              <a:rPr lang="cs-CZ" dirty="0">
                <a:solidFill>
                  <a:srgbClr val="FFFF00"/>
                </a:solidFill>
              </a:rPr>
              <a:t>Rozložení v organizmu (50% hemoglobin, 25% játra, slezina, 25% - myoglobin a četné enzymy)</a:t>
            </a:r>
          </a:p>
          <a:p>
            <a:r>
              <a:rPr lang="cs-CZ" dirty="0">
                <a:solidFill>
                  <a:srgbClr val="FFFF00"/>
                </a:solidFill>
              </a:rPr>
              <a:t> Příjem v dietě: 12-18mg/den (z toho 1-2 mg resorbováno)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Metabolizmus železa</a:t>
            </a:r>
            <a:endParaRPr lang="cs-CZ" dirty="0"/>
          </a:p>
        </p:txBody>
      </p:sp>
      <p:pic>
        <p:nvPicPr>
          <p:cNvPr id="5" name="Picture 3" descr=" The name of referred object is 1755-8794-2-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68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Úloha hepcidinu v regulaci metabolizmu železa</a:t>
            </a:r>
            <a:endParaRPr lang="cs-CZ" dirty="0"/>
          </a:p>
        </p:txBody>
      </p:sp>
      <p:pic>
        <p:nvPicPr>
          <p:cNvPr id="3" name="Picture 6" descr="Fig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 železa a syntéza hemu v erytroblastu</a:t>
            </a:r>
            <a:endParaRPr lang="cs-CZ" dirty="0"/>
          </a:p>
        </p:txBody>
      </p:sp>
      <p:pic>
        <p:nvPicPr>
          <p:cNvPr id="4" name="Picture 1030" descr="C:\Documents and Settings\Alexander Gaja\Dokumenty\Železo 2009\železo v erytroblas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4343400" cy="4114800"/>
          </a:xfrm>
          <a:prstGeom prst="rect">
            <a:avLst/>
          </a:prstGeom>
          <a:noFill/>
        </p:spPr>
      </p:pic>
      <p:pic>
        <p:nvPicPr>
          <p:cNvPr id="5" name="Picture 1028" descr="C:\Documents and Settings\Alexander Gaja\Dokumenty\Železo 2009\železo v erytroblastu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4724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Sideropenická anemie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Výskyt:</a:t>
            </a:r>
            <a:r>
              <a:rPr lang="cs-CZ" b="1" dirty="0">
                <a:solidFill>
                  <a:srgbClr val="FFFF00"/>
                </a:solidFill>
              </a:rPr>
              <a:t> u 16-55% gravidních žen</a:t>
            </a:r>
          </a:p>
          <a:p>
            <a:pPr>
              <a:lnSpc>
                <a:spcPct val="90000"/>
              </a:lnSpc>
            </a:pPr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Vznik:</a:t>
            </a:r>
            <a:r>
              <a:rPr lang="cs-CZ" dirty="0">
                <a:solidFill>
                  <a:srgbClr val="FFFF00"/>
                </a:solidFill>
              </a:rPr>
              <a:t> zejména v 2.-3. trimestru</a:t>
            </a:r>
          </a:p>
          <a:p>
            <a:pPr>
              <a:lnSpc>
                <a:spcPct val="90000"/>
              </a:lnSpc>
            </a:pPr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Etiologie:</a:t>
            </a:r>
            <a:r>
              <a:rPr lang="cs-CZ" b="1" i="1" dirty="0">
                <a:solidFill>
                  <a:srgbClr val="FFFF00"/>
                </a:solidFill>
              </a:rPr>
              <a:t> </a:t>
            </a:r>
            <a:r>
              <a:rPr lang="cs-CZ" dirty="0">
                <a:solidFill>
                  <a:srgbClr val="FFFF00"/>
                </a:solidFill>
              </a:rPr>
              <a:t>zvýšená konsumpce železa plodem, potravní deficit</a:t>
            </a:r>
          </a:p>
          <a:p>
            <a:pPr>
              <a:lnSpc>
                <a:spcPct val="90000"/>
              </a:lnSpc>
            </a:pPr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Diagnostika:</a:t>
            </a:r>
            <a:r>
              <a:rPr lang="cs-CZ" dirty="0">
                <a:solidFill>
                  <a:srgbClr val="FFFF00"/>
                </a:solidFill>
              </a:rPr>
              <a:t> normo nebo mikrocytární hypochromní erytrocyty, snížení sérového železa, snížení ferritinu, snížení saturace transferrinu železem, zvýšení solubilního transferrinového receptoru*)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dirty="0">
                <a:solidFill>
                  <a:srgbClr val="FFFF00"/>
                </a:solidFill>
              </a:rPr>
              <a:t>*ve 3. trimestru fyziologicky 2x zvýšený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Sideropenická anemie-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Perorální preparáty</a:t>
            </a:r>
            <a:r>
              <a:rPr lang="cs-CZ" dirty="0">
                <a:solidFill>
                  <a:srgbClr val="FFFF00"/>
                </a:solidFill>
              </a:rPr>
              <a:t> – podle tíže anemie až 200 mg elementárního železa/den</a:t>
            </a:r>
          </a:p>
          <a:p>
            <a:pPr>
              <a:buFontTx/>
              <a:buNone/>
            </a:pPr>
            <a:endParaRPr lang="cs-CZ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Parenterální léčba</a:t>
            </a:r>
            <a:r>
              <a:rPr lang="cs-CZ" dirty="0">
                <a:solidFill>
                  <a:srgbClr val="FFFF00"/>
                </a:solidFill>
              </a:rPr>
              <a:t> – spíše výjimečně </a:t>
            </a:r>
            <a:r>
              <a:rPr lang="cs-CZ" sz="2800" dirty="0">
                <a:solidFill>
                  <a:srgbClr val="FFFF00"/>
                </a:solidFill>
              </a:rPr>
              <a:t>(porucha resorbce, dyspeptické potíže apod.)</a:t>
            </a:r>
          </a:p>
          <a:p>
            <a:pPr>
              <a:buFontTx/>
              <a:buNone/>
            </a:pPr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Transfuze erytrocytární masy</a:t>
            </a:r>
            <a:r>
              <a:rPr lang="cs-CZ" dirty="0">
                <a:solidFill>
                  <a:srgbClr val="FFFF00"/>
                </a:solidFill>
              </a:rPr>
              <a:t> (výjimečně u těžké anemie)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Sideropenická anemie </a:t>
            </a:r>
            <a:b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graviditě- 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Preventivní podání 30-60 mg elementárního železa/den počínaje od 18 - 20. týdne zabrání efektivně vzniku anemie</a:t>
            </a:r>
          </a:p>
          <a:p>
            <a:r>
              <a:rPr lang="cs-CZ" dirty="0">
                <a:solidFill>
                  <a:srgbClr val="FFFF00"/>
                </a:solidFill>
              </a:rPr>
              <a:t> Nutný je individuální přístup </a:t>
            </a:r>
            <a:r>
              <a:rPr lang="cs-CZ" sz="2000" dirty="0">
                <a:solidFill>
                  <a:srgbClr val="FFFF00"/>
                </a:solidFill>
              </a:rPr>
              <a:t>(v závislosti na populaci, potravních zvyklostech apod. - např. Bantuové, vegani…)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při „chronickém onemocnění“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Cartwright et. al: „The Anemia of Infection I. Hypoferremia, Hypercupremia, and Alteration of Porphyrin Metabolism in Patients (J. Clin. Invest.1946,vol. 26, No.1, pp.65-80,)</a:t>
            </a:r>
          </a:p>
          <a:p>
            <a:endParaRPr lang="cs-CZ" dirty="0"/>
          </a:p>
        </p:txBody>
      </p:sp>
      <p:pic>
        <p:nvPicPr>
          <p:cNvPr id="7" name="Picture 1030" descr="C:\Documents and Settings\Alexander Gaja\Dokumenty\Železo 2009\Cartwr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93714"/>
            <a:ext cx="3960440" cy="54642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Mechanizmy anemie při chronickém onemocnění</a:t>
            </a:r>
            <a:endParaRPr lang="cs-CZ" dirty="0"/>
          </a:p>
        </p:txBody>
      </p:sp>
      <p:pic>
        <p:nvPicPr>
          <p:cNvPr id="6" name="Picture 3" descr=" The name of referred object is 16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7538"/>
            <a:ext cx="9144000" cy="497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Prevalence humorálních trombofilních faktorů v populaci a u pacientů s TEN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Trombofilie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Prevalence v  populaci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Prevalence u pacientů </a:t>
                      </a:r>
                    </a:p>
                    <a:p>
                      <a:pPr algn="ctr"/>
                      <a:r>
                        <a:rPr lang="cs-CZ" dirty="0"/>
                        <a:t>s TEN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zvýšená</a:t>
                      </a:r>
                      <a:r>
                        <a:rPr lang="cs-CZ" baseline="0" dirty="0">
                          <a:solidFill>
                            <a:srgbClr val="0070C0"/>
                          </a:solidFill>
                        </a:rPr>
                        <a:t> hladina f. VIII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mutace f. V. Leiden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dysfibrinogenemie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hyperhomocysteinemie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mutace prothrombin 20210 G/A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deficit proteinu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deficit proteinu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deficit ATIII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Co může být chronické onemocnění?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Akutní infekt (zejména bakteriální)</a:t>
            </a:r>
          </a:p>
          <a:p>
            <a:r>
              <a:rPr lang="cs-CZ" dirty="0">
                <a:solidFill>
                  <a:srgbClr val="FFFF00"/>
                </a:solidFill>
              </a:rPr>
              <a:t>Chronický infekt</a:t>
            </a:r>
          </a:p>
          <a:p>
            <a:r>
              <a:rPr lang="cs-CZ" dirty="0">
                <a:solidFill>
                  <a:srgbClr val="FFFF00"/>
                </a:solidFill>
              </a:rPr>
              <a:t>Autoimunitní onemocnění (např. revmatoidní artritis, roztroušená skleroza, primární biliární cirhoza ...)</a:t>
            </a:r>
          </a:p>
          <a:p>
            <a:r>
              <a:rPr lang="cs-CZ" dirty="0">
                <a:solidFill>
                  <a:srgbClr val="FFFF00"/>
                </a:solidFill>
              </a:rPr>
              <a:t>Nádorové onemocnění (většinou rozsáhlé - např. objemný tumor, disseminovaný karcinom)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při „chronickém onemocnění“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FFFF00"/>
                </a:solidFill>
              </a:rPr>
              <a:t>Diagnostika:</a:t>
            </a:r>
            <a:r>
              <a:rPr lang="cs-CZ" dirty="0">
                <a:solidFill>
                  <a:srgbClr val="FFFF00"/>
                </a:solidFill>
              </a:rPr>
              <a:t> normocytární event. mikrocytární, snížené Fe, zvýšený ferritin, snížená vazebná kapacita séra pro železo</a:t>
            </a:r>
            <a:endParaRPr lang="cs-CZ" dirty="0"/>
          </a:p>
          <a:p>
            <a:r>
              <a:rPr lang="cs-CZ" b="1" u="sng" dirty="0">
                <a:solidFill>
                  <a:srgbClr val="FFFF00"/>
                </a:solidFill>
              </a:rPr>
              <a:t>Terapie:</a:t>
            </a:r>
            <a:r>
              <a:rPr lang="cs-CZ" dirty="0">
                <a:solidFill>
                  <a:srgbClr val="FFFF00"/>
                </a:solidFill>
              </a:rPr>
              <a:t> léčba základního onemocnění, v případě těžké anemie transfuze</a:t>
            </a:r>
          </a:p>
          <a:p>
            <a:endParaRPr lang="cs-CZ" dirty="0"/>
          </a:p>
        </p:txBody>
      </p:sp>
      <p:pic>
        <p:nvPicPr>
          <p:cNvPr id="5" name="Picture 5" descr="D:\HTML\images\B08s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14971"/>
            <a:ext cx="2578211" cy="22389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při jaterních chorobách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Mechanizmy:</a:t>
            </a:r>
            <a:r>
              <a:rPr lang="cs-CZ" dirty="0">
                <a:solidFill>
                  <a:srgbClr val="FFFF00"/>
                </a:solidFill>
              </a:rPr>
              <a:t> porucha využití vitaminů skupiny B, sideropenie při krevních ztrátách, nebo naopak předchozí poškození orgánů železem (cestou snížené tvorby hepcidinu).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dirty="0">
                <a:solidFill>
                  <a:srgbClr val="FFFF00"/>
                </a:solidFill>
              </a:rPr>
              <a:t> léčba základního onemocnění + symptomatická</a:t>
            </a:r>
          </a:p>
          <a:p>
            <a:endParaRPr lang="cs-CZ" dirty="0"/>
          </a:p>
        </p:txBody>
      </p:sp>
      <p:pic>
        <p:nvPicPr>
          <p:cNvPr id="4" name="Picture 5" descr="D:\HTML\images\B03s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149080"/>
            <a:ext cx="188328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při ledvinném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Mechanizmy:</a:t>
            </a:r>
            <a:r>
              <a:rPr lang="cs-CZ" dirty="0">
                <a:solidFill>
                  <a:srgbClr val="FFFF00"/>
                </a:solidFill>
              </a:rPr>
              <a:t> narušený kyslíkový senzor – vadná produkce erytropoetinu, hemolýza,  uremie,</a:t>
            </a:r>
            <a:r>
              <a:rPr lang="cs-CZ" dirty="0"/>
              <a:t> 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dirty="0">
                <a:solidFill>
                  <a:srgbClr val="FFFF00"/>
                </a:solidFill>
              </a:rPr>
              <a:t> erytropoetin,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FFFF00"/>
                </a:solidFill>
              </a:rPr>
              <a:t>   transfuze</a:t>
            </a:r>
            <a:endParaRPr lang="cs-CZ" dirty="0"/>
          </a:p>
        </p:txBody>
      </p:sp>
      <p:pic>
        <p:nvPicPr>
          <p:cNvPr id="4" name="Picture 6" descr="D:\HTML\images\B03s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38862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Autoimunní hemolytická anemie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Etiologie:</a:t>
            </a:r>
            <a:r>
              <a:rPr lang="cs-CZ" sz="2400" dirty="0">
                <a:solidFill>
                  <a:srgbClr val="FFFF00"/>
                </a:solidFill>
              </a:rPr>
              <a:t> autoprotiláty nejčastěji IgG tepelného typu</a:t>
            </a:r>
          </a:p>
          <a:p>
            <a:r>
              <a:rPr lang="cs-CZ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Vznik:</a:t>
            </a:r>
            <a:r>
              <a:rPr lang="cs-CZ" sz="2400" dirty="0">
                <a:solidFill>
                  <a:srgbClr val="FFFF00"/>
                </a:solidFill>
              </a:rPr>
              <a:t> nejčastěji 3. Trimestr, bývá těžší u matky než u plodu (na rozdíl od ITP)</a:t>
            </a:r>
          </a:p>
          <a:p>
            <a:r>
              <a:rPr lang="cs-CZ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Diagnostika</a:t>
            </a:r>
            <a:r>
              <a:rPr lang="cs-CZ" sz="2400" dirty="0">
                <a:solidFill>
                  <a:srgbClr val="FFFF00"/>
                </a:solidFill>
              </a:rPr>
              <a:t>: PAT, retikulocyty, bilirubin, haptoglobin, volný hemoglobin,…</a:t>
            </a:r>
          </a:p>
          <a:p>
            <a:r>
              <a:rPr lang="cs-CZ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sz="2400" dirty="0">
                <a:solidFill>
                  <a:srgbClr val="FFFF00"/>
                </a:solidFill>
              </a:rPr>
              <a:t> IVIG, kortikoidy- nechrání plod, často je spont. remise do 2 měsíců po porodu</a:t>
            </a:r>
          </a:p>
          <a:p>
            <a:endParaRPr lang="cs-CZ" dirty="0"/>
          </a:p>
        </p:txBody>
      </p:sp>
      <p:pic>
        <p:nvPicPr>
          <p:cNvPr id="5" name="Picture 5" descr="D:\HTML\images\B08s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77072"/>
            <a:ext cx="3312368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Schistocyty a keratinocyty při mikroangiopatické hemolytické anemii</a:t>
            </a:r>
            <a:endParaRPr lang="cs-CZ" dirty="0"/>
          </a:p>
        </p:txBody>
      </p:sp>
      <p:pic>
        <p:nvPicPr>
          <p:cNvPr id="4" name="Picture 11" descr="D:\HTML\images\B03s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76872"/>
            <a:ext cx="2057400" cy="3132138"/>
          </a:xfrm>
          <a:prstGeom prst="rect">
            <a:avLst/>
          </a:prstGeom>
          <a:noFill/>
        </p:spPr>
      </p:pic>
      <p:pic>
        <p:nvPicPr>
          <p:cNvPr id="5" name="Picture 7" descr="D:\HTML\images\B08s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2103438" cy="3121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Idiopatická hemolytická anemie </a:t>
            </a:r>
            <a:b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graviditě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Je vzácná ( jen desítky popsaných případů)</a:t>
            </a:r>
          </a:p>
          <a:p>
            <a:r>
              <a:rPr lang="cs-CZ" dirty="0">
                <a:solidFill>
                  <a:srgbClr val="FFFF00"/>
                </a:solidFill>
              </a:rPr>
              <a:t>Nebývají pozitivní antierytrocytární protilátky, bývá negativní přímý antiglobulinový test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Vznik:</a:t>
            </a:r>
            <a:r>
              <a:rPr lang="cs-CZ" dirty="0">
                <a:solidFill>
                  <a:srgbClr val="FFFF00"/>
                </a:solidFill>
              </a:rPr>
              <a:t> 3. trimestr,  bývá těžký průběh 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dirty="0">
                <a:solidFill>
                  <a:srgbClr val="FFFF00"/>
                </a:solidFill>
              </a:rPr>
              <a:t> nejistá (někdy pozitivní reakce na glukokortikoidy, IVIG, někdy transfuze), samovolně odezní většinou do 2, maximálně do 5 měsíců po porodu.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při dřeňovém útlumu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Aplastická anemie, PRCA,</a:t>
            </a:r>
          </a:p>
          <a:p>
            <a:pPr>
              <a:lnSpc>
                <a:spcPct val="90000"/>
              </a:lnSpc>
            </a:pPr>
            <a:r>
              <a:rPr lang="cs-CZ" b="1" u="sng" dirty="0">
                <a:solidFill>
                  <a:srgbClr val="FFFF00"/>
                </a:solidFill>
              </a:rPr>
              <a:t>Vznik:</a:t>
            </a:r>
            <a:r>
              <a:rPr lang="cs-CZ" dirty="0">
                <a:solidFill>
                  <a:srgbClr val="FFFF00"/>
                </a:solidFill>
              </a:rPr>
              <a:t> 2-3. trimestr</a:t>
            </a:r>
          </a:p>
          <a:p>
            <a:pPr>
              <a:lnSpc>
                <a:spcPct val="90000"/>
              </a:lnSpc>
            </a:pPr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Etiologie:</a:t>
            </a:r>
            <a:r>
              <a:rPr lang="cs-CZ" dirty="0">
                <a:solidFill>
                  <a:srgbClr val="FFFF00"/>
                </a:solidFill>
              </a:rPr>
              <a:t> u PRCA infekce- parvovirus B19, u ledvinných onemocnění- zejména léčených erytropoetinem a s vytvořenými antierytrocytárními protilátkami</a:t>
            </a:r>
          </a:p>
          <a:p>
            <a:pPr>
              <a:lnSpc>
                <a:spcPct val="90000"/>
              </a:lnSpc>
            </a:pPr>
            <a:r>
              <a:rPr lang="cs-CZ" b="1" u="sng" dirty="0">
                <a:solidFill>
                  <a:srgbClr val="FFFF00"/>
                </a:solidFill>
              </a:rPr>
              <a:t>Diagnostika:</a:t>
            </a:r>
            <a:r>
              <a:rPr lang="cs-CZ" dirty="0">
                <a:solidFill>
                  <a:srgbClr val="FFFF00"/>
                </a:solidFill>
              </a:rPr>
              <a:t> antierytrocytární protilátky, vyšetření kostní dřeně,</a:t>
            </a:r>
          </a:p>
          <a:p>
            <a:pPr>
              <a:lnSpc>
                <a:spcPct val="90000"/>
              </a:lnSpc>
            </a:pPr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dirty="0">
                <a:solidFill>
                  <a:srgbClr val="FFFF00"/>
                </a:solidFill>
              </a:rPr>
              <a:t> u aplastické anemie symptomatická během gravidity, po porodu pak specifická imunosuprese, jinak IVIG, kortikoidy, u PRCA je častá spont. remise po porodu (do 3 měsíců)</a:t>
            </a: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Anemie při dřeňovém útlumu- morfologie</a:t>
            </a:r>
            <a:endParaRPr lang="cs-CZ" dirty="0"/>
          </a:p>
        </p:txBody>
      </p:sp>
      <p:pic>
        <p:nvPicPr>
          <p:cNvPr id="5" name="Picture 5" descr="D:\HTML\images\M08s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057400" cy="3143250"/>
          </a:xfrm>
          <a:prstGeom prst="rect">
            <a:avLst/>
          </a:prstGeom>
          <a:noFill/>
        </p:spPr>
      </p:pic>
      <p:pic>
        <p:nvPicPr>
          <p:cNvPr id="6" name="Picture 13" descr="D:\HTML\images\M07s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2057400" cy="3132138"/>
          </a:xfrm>
          <a:prstGeom prst="rect">
            <a:avLst/>
          </a:prstGeom>
          <a:noFill/>
        </p:spPr>
      </p:pic>
      <p:pic>
        <p:nvPicPr>
          <p:cNvPr id="7" name="Picture 9" descr="D:\HTML\images\M07s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72816"/>
            <a:ext cx="205740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Megaloblastové anemie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rgbClr val="FFFF00"/>
                </a:solidFill>
              </a:rPr>
              <a:t>Nejčastěji při deficitu folátů, zřídka vitaminu B12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Vznik:</a:t>
            </a:r>
            <a:r>
              <a:rPr lang="cs-CZ" dirty="0">
                <a:solidFill>
                  <a:srgbClr val="FFFF00"/>
                </a:solidFill>
              </a:rPr>
              <a:t> 3. trimestr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Frekvence:</a:t>
            </a:r>
            <a:r>
              <a:rPr lang="cs-CZ" dirty="0">
                <a:solidFill>
                  <a:srgbClr val="FFFF00"/>
                </a:solidFill>
              </a:rPr>
              <a:t> dle různých studií variabilní (1-55%)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Etiologie:</a:t>
            </a:r>
            <a:r>
              <a:rPr lang="cs-CZ" dirty="0">
                <a:solidFill>
                  <a:srgbClr val="FFFF00"/>
                </a:solidFill>
              </a:rPr>
              <a:t> potravní deficit, malabsorbce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Diagnostika:</a:t>
            </a:r>
            <a:r>
              <a:rPr lang="cs-CZ" dirty="0">
                <a:solidFill>
                  <a:srgbClr val="FFFF00"/>
                </a:solidFill>
              </a:rPr>
              <a:t> makrocytóza, hypersegmentace neutrofilů snížení hladiny folátů a vitaminu B12, v případě pochybností i vyšetření kostní dřeně 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dirty="0">
                <a:solidFill>
                  <a:srgbClr val="FFFF00"/>
                </a:solidFill>
              </a:rPr>
              <a:t>  u folátů nutná profylaxe již před event. vznikem anemie (defekty neurální trubice) 400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µ</a:t>
            </a:r>
            <a:r>
              <a:rPr lang="cs-CZ" dirty="0">
                <a:solidFill>
                  <a:srgbClr val="FFFF00"/>
                </a:solidFill>
              </a:rPr>
              <a:t>g/d, u pacientek s anamnézou s defektu neurální trubice u plodu 4 mg/d.</a:t>
            </a:r>
          </a:p>
          <a:p>
            <a:r>
              <a:rPr lang="cs-CZ" dirty="0">
                <a:solidFill>
                  <a:srgbClr val="FFFF00"/>
                </a:solidFill>
              </a:rPr>
              <a:t>volně prodejné preparáty (200-400  </a:t>
            </a:r>
            <a:r>
              <a:rPr lang="cs-CZ" dirty="0">
                <a:solidFill>
                  <a:srgbClr val="FFFF00"/>
                </a:solidFill>
                <a:cs typeface="Times New Roman" pitchFamily="18" charset="0"/>
              </a:rPr>
              <a:t>µ</a:t>
            </a:r>
            <a:r>
              <a:rPr lang="cs-CZ" dirty="0">
                <a:solidFill>
                  <a:srgbClr val="FFFF00"/>
                </a:solidFill>
              </a:rPr>
              <a:t>g tbl., nebo při terapii Acidum folicum drg 1x1 obden (10mg/drg),   vitamin B12 1000ug/den i.m. nebo 250-500 mg p.o. s postupným přechodem na udržovací dávky</a:t>
            </a:r>
          </a:p>
          <a:p>
            <a:endParaRPr lang="cs-CZ" dirty="0"/>
          </a:p>
        </p:txBody>
      </p:sp>
      <p:pic>
        <p:nvPicPr>
          <p:cNvPr id="5" name="Picture 16" descr="D:\HTML\images\B08s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0598" y="0"/>
            <a:ext cx="1713402" cy="2564904"/>
          </a:xfrm>
          <a:prstGeom prst="rect">
            <a:avLst/>
          </a:prstGeom>
          <a:noFill/>
        </p:spPr>
      </p:pic>
      <p:pic>
        <p:nvPicPr>
          <p:cNvPr id="6" name="Picture 24" descr="D:\HTML\images\M07s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696" cy="2428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Relativní riziko tromboz u trombofilií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196745"/>
          <a:ext cx="8229600" cy="54735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Trombofilie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Relativní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Deficit antitrombinu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8-10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Deficit antitrombinu typ 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25-50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Deficit proteinu</a:t>
                      </a:r>
                      <a:r>
                        <a:rPr lang="cs-CZ" sz="1600" baseline="0" dirty="0">
                          <a:solidFill>
                            <a:srgbClr val="0070C0"/>
                          </a:solidFill>
                        </a:rPr>
                        <a:t> C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7-10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Deficit proteinu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8-10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F.V. Leiden heterozygot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3-7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F.</a:t>
                      </a:r>
                      <a:r>
                        <a:rPr lang="cs-CZ" sz="1600" baseline="0" dirty="0">
                          <a:solidFill>
                            <a:srgbClr val="0070C0"/>
                          </a:solidFill>
                        </a:rPr>
                        <a:t> V. Leiden homozygot</a:t>
                      </a:r>
                      <a:endParaRPr lang="cs-CZ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Prothrombin 20210 G/A heterozygot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Zvýšená aktivita f. 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2-11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Zvýšená aktivita f. 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Zvýšená aktivita f. 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Hyperhomocysteinemie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2,5-4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Antifosfolipidové protilátky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Antifosfolipidové protilátky o vysokém titru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Lupus antikoagulans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Hemoglobinopatie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00"/>
                </a:solidFill>
              </a:rPr>
              <a:t>Nejčastěji beta thalasemia minor (1:5000-10000)</a:t>
            </a:r>
          </a:p>
          <a:p>
            <a:pPr>
              <a:lnSpc>
                <a:spcPct val="90000"/>
              </a:lnSpc>
            </a:pPr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Diagnostika: </a:t>
            </a:r>
            <a:r>
              <a:rPr lang="cs-CZ" dirty="0">
                <a:solidFill>
                  <a:srgbClr val="FFFF00"/>
                </a:solidFill>
              </a:rPr>
              <a:t>nutno odlišit od sideropenie, zvýšený hemoglobin A2, patologické hemoglobiny</a:t>
            </a:r>
          </a:p>
          <a:p>
            <a:pPr>
              <a:lnSpc>
                <a:spcPct val="90000"/>
              </a:lnSpc>
            </a:pPr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dirty="0">
                <a:solidFill>
                  <a:srgbClr val="FFFF00"/>
                </a:solidFill>
              </a:rPr>
              <a:t> většinou mírná anemie   nevyžadující léčbu, opatrnost při event. suplementaci železa</a:t>
            </a:r>
          </a:p>
          <a:p>
            <a:endParaRPr lang="cs-CZ" dirty="0"/>
          </a:p>
        </p:txBody>
      </p:sp>
      <p:pic>
        <p:nvPicPr>
          <p:cNvPr id="4" name="Picture 13" descr="D:\HTML\images\B08s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561617"/>
            <a:ext cx="1547664" cy="2296383"/>
          </a:xfrm>
          <a:prstGeom prst="rect">
            <a:avLst/>
          </a:prstGeom>
          <a:noFill/>
        </p:spPr>
      </p:pic>
      <p:pic>
        <p:nvPicPr>
          <p:cNvPr id="5" name="Picture 9" descr="D:\HTML\images\B08s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73216"/>
            <a:ext cx="1835696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Dědičné hemolytické anemie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Sferocytóza, enzymové defekty (G6PDH, pyruvátkináza..) - může dojít k akcentaci hemolýzy vlivem infektu apod.</a:t>
            </a:r>
          </a:p>
          <a:p>
            <a:r>
              <a:rPr lang="cs-CZ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dirty="0">
                <a:solidFill>
                  <a:srgbClr val="FFFF00"/>
                </a:solidFill>
              </a:rPr>
              <a:t> suplementace kyselinou listovou, při hemolytických krizích transfuze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Nebojte se s COVID 19 rázně zatočíme!</a:t>
            </a:r>
          </a:p>
        </p:txBody>
      </p:sp>
      <p:pic>
        <p:nvPicPr>
          <p:cNvPr id="4" name="Zástupný symbol pro obsah 3" descr="coronavi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132856"/>
            <a:ext cx="1091952" cy="648072"/>
          </a:xfrm>
        </p:spPr>
      </p:pic>
      <p:pic>
        <p:nvPicPr>
          <p:cNvPr id="7" name="Obrázek 6" descr="Vojtě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20888"/>
            <a:ext cx="3816424" cy="3593976"/>
          </a:xfrm>
          <a:prstGeom prst="rect">
            <a:avLst/>
          </a:prstGeom>
        </p:spPr>
      </p:pic>
      <p:pic>
        <p:nvPicPr>
          <p:cNvPr id="10" name="Obrázek 9" descr="placačka na mouch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34888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pro obsah 3" descr="corona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96952"/>
            <a:ext cx="1227406" cy="728464"/>
          </a:xfrm>
          <a:prstGeom prst="rect">
            <a:avLst/>
          </a:prstGeom>
        </p:spPr>
      </p:pic>
      <p:pic>
        <p:nvPicPr>
          <p:cNvPr id="8" name="Zástupný symbol pro obsah 3" descr="corona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132856"/>
            <a:ext cx="1120205" cy="664840"/>
          </a:xfrm>
          <a:prstGeom prst="rect">
            <a:avLst/>
          </a:prstGeom>
        </p:spPr>
      </p:pic>
      <p:pic>
        <p:nvPicPr>
          <p:cNvPr id="9" name="Zástupný symbol pro obsah 3" descr="corona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4437112"/>
            <a:ext cx="1091952" cy="648072"/>
          </a:xfrm>
          <a:prstGeom prst="rect">
            <a:avLst/>
          </a:prstGeom>
        </p:spPr>
      </p:pic>
      <p:pic>
        <p:nvPicPr>
          <p:cNvPr id="11" name="Zástupný symbol pro obsah 3" descr="corona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3501008"/>
            <a:ext cx="1091952" cy="648072"/>
          </a:xfrm>
          <a:prstGeom prst="rect">
            <a:avLst/>
          </a:prstGeom>
        </p:spPr>
      </p:pic>
      <p:pic>
        <p:nvPicPr>
          <p:cNvPr id="12" name="Zástupný symbol pro obsah 3" descr="corona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89040"/>
            <a:ext cx="1091952" cy="648072"/>
          </a:xfrm>
          <a:prstGeom prst="rect">
            <a:avLst/>
          </a:prstGeom>
        </p:spPr>
      </p:pic>
      <p:pic>
        <p:nvPicPr>
          <p:cNvPr id="13" name="Zástupný symbol pro obsah 3" descr="corona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924944"/>
            <a:ext cx="1091952" cy="648072"/>
          </a:xfrm>
          <a:prstGeom prst="rect">
            <a:avLst/>
          </a:prstGeom>
        </p:spPr>
      </p:pic>
      <p:pic>
        <p:nvPicPr>
          <p:cNvPr id="14" name="Zástupný symbol pro obsah 3" descr="corona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268760"/>
            <a:ext cx="1091952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Které trombofillní faktory považovat za klinicky významné?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Konsensus ČHS k trombofilním stavům: „Jako relevantní rizikové faktory  jsou přijímány ty, které zvyšují relativní riziko trombozy alespoň 2-3x a více“.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Dědičné trombofilie  a manifestace TEN v těhotenství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Trombofilie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Prevalence u těhotných s 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OR TEN v těhotenství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Pravděpodobnost TEN na 1000 gravidit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mutace f. V. Leiden heterozygotní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20-46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mutace f. V. Leiden homozygotní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mutace prothrombin 20210 G/A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6-26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3-5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dvojití heterozygoti f.V. Leiden a prothrombin 20210 G/A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9-107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10-50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deficit AT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7-64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4-333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deficit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4-7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deficit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0070C0"/>
                          </a:solidFill>
                        </a:rPr>
                        <a:t>Zvýšená hladina f.VIII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70C0"/>
                          </a:solidFill>
                        </a:rPr>
                        <a:t>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Vysoká pravděpodobnost zachycení  trombofilie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Idiopatická  žilní trombotická příhoda před 45. rokem života</a:t>
            </a:r>
          </a:p>
          <a:p>
            <a:r>
              <a:rPr lang="cs-CZ" dirty="0">
                <a:solidFill>
                  <a:srgbClr val="FFFF00"/>
                </a:solidFill>
              </a:rPr>
              <a:t>Opakované  idiopatické trombotické příhody</a:t>
            </a:r>
          </a:p>
          <a:p>
            <a:r>
              <a:rPr lang="cs-CZ" dirty="0">
                <a:solidFill>
                  <a:srgbClr val="FFFF00"/>
                </a:solidFill>
              </a:rPr>
              <a:t>Tromboza v atypické lokalizaci (např. HKK)</a:t>
            </a:r>
          </a:p>
          <a:p>
            <a:r>
              <a:rPr lang="cs-CZ" dirty="0">
                <a:solidFill>
                  <a:srgbClr val="FFFF00"/>
                </a:solidFill>
              </a:rPr>
              <a:t>Idiopatická tepenná trombotická příhoda  před 35. rokem života</a:t>
            </a:r>
          </a:p>
          <a:p>
            <a:r>
              <a:rPr lang="cs-CZ" dirty="0">
                <a:solidFill>
                  <a:srgbClr val="FFFF00"/>
                </a:solidFill>
              </a:rPr>
              <a:t>Trombotická příhoda u pacienta s pozitivní rodinnou anamnézou TEN</a:t>
            </a:r>
          </a:p>
          <a:p>
            <a:r>
              <a:rPr lang="cs-CZ" dirty="0">
                <a:solidFill>
                  <a:srgbClr val="FFFF00"/>
                </a:solidFill>
              </a:rPr>
              <a:t>Opakované těhotenské ztráty (min. 3x) bez jiné prokázané příčiny</a:t>
            </a:r>
          </a:p>
          <a:p>
            <a:r>
              <a:rPr lang="cs-CZ" dirty="0">
                <a:solidFill>
                  <a:srgbClr val="FFFF00"/>
                </a:solidFill>
              </a:rPr>
              <a:t>Prokázaná dědičná trombofilie u osoby v 1. příbuzenském stupni (sourozenec, rodič, dítě)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2885</Words>
  <Application>Microsoft Office PowerPoint</Application>
  <PresentationFormat>Předvádění na obrazovce (4:3)</PresentationFormat>
  <Paragraphs>344</Paragraphs>
  <Slides>62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Motiv sady Office</vt:lpstr>
      <vt:lpstr>Rastrový obrázek</vt:lpstr>
      <vt:lpstr>Vybrané problémy hemostázy  a krevního obrazu v těhotenství</vt:lpstr>
      <vt:lpstr>Osnova</vt:lpstr>
      <vt:lpstr>Trombofilie</vt:lpstr>
      <vt:lpstr>Nezapomínat na získané trombofilní faktory a situace  </vt:lpstr>
      <vt:lpstr>Prevalence humorálních trombofilních faktorů v populaci a u pacientů s TEN</vt:lpstr>
      <vt:lpstr>Relativní riziko tromboz u trombofilií </vt:lpstr>
      <vt:lpstr>Které trombofillní faktory považovat za klinicky významné?</vt:lpstr>
      <vt:lpstr>Dědičné trombofilie  a manifestace TEN v těhotenství</vt:lpstr>
      <vt:lpstr>Vysoká pravděpodobnost zachycení  trombofilie </vt:lpstr>
      <vt:lpstr>Střední pravděpodobnost zachycení trombofilie </vt:lpstr>
      <vt:lpstr>Vhodnost vyšetření  rodinných příslušníků vzhledem k věku</vt:lpstr>
      <vt:lpstr>Příklady vyšetření která nejsou doporučována </vt:lpstr>
      <vt:lpstr>Při indikaci vyšetření respektovat zejména prospěch pacienta, je třeba postupovat ekonomicky</vt:lpstr>
      <vt:lpstr>Jak je důležité správně se orientovat  v dané problematice</vt:lpstr>
      <vt:lpstr>Fyziologické změny krve  v graviditě-1</vt:lpstr>
      <vt:lpstr>Fyziologické změny krve  v graviditě -2</vt:lpstr>
      <vt:lpstr>Management trombofiličky v graviditě</vt:lpstr>
      <vt:lpstr>Vstupní charakteristika pacientky</vt:lpstr>
      <vt:lpstr>Pacientka bez trombotických projevů  v anamnéze, bez těhotenských ztrát</vt:lpstr>
      <vt:lpstr>Pacientka trombotickými projevy  v anamnéze, bez těhotenských ztrát</vt:lpstr>
      <vt:lpstr>Pacientka bez trombotických projevů  v anamnéze s jednou těhotenskou ztrátou</vt:lpstr>
      <vt:lpstr>Pacientka s opakovanými těhotenskými ztrátami s či bez trombotických projevů v anamnéze</vt:lpstr>
      <vt:lpstr>Pacientka s existující recentní trombozou</vt:lpstr>
      <vt:lpstr>Trombocytopenie v graviditě</vt:lpstr>
      <vt:lpstr>Průběh hemostázy</vt:lpstr>
      <vt:lpstr>Počet trombocytů   </vt:lpstr>
      <vt:lpstr>Shluky trombocytů v nátěru  u pseudotrombocytopenie</vt:lpstr>
      <vt:lpstr>Destičkový satelitizmus</vt:lpstr>
      <vt:lpstr>Alternativní způsoby zjištění počtu trombocytů při pseudotrombocytopenii</vt:lpstr>
      <vt:lpstr>Nejčastější příčiny trombocytopenie  v graviditě</vt:lpstr>
      <vt:lpstr>Management trombocytopenie  v graviditě ( ITP, útlumy, idiopatická) </vt:lpstr>
      <vt:lpstr>Mikroangiopatické  trombocytopenické syndromy</vt:lpstr>
      <vt:lpstr>Mikroangiopatické  trombocytopenické syndromy</vt:lpstr>
      <vt:lpstr>HELLP syndrom  (Hemolysis Elevated Liver enzymes Low Platelet count)</vt:lpstr>
      <vt:lpstr>Disseminovaná intravaskulární koagulace</vt:lpstr>
      <vt:lpstr>Anemie v Graviditě</vt:lpstr>
      <vt:lpstr>Anemie - definice</vt:lpstr>
      <vt:lpstr>Anemie- frekvence výskytu, význam</vt:lpstr>
      <vt:lpstr>Obecné mechanizmy vedoucí během gravidity k anemii</vt:lpstr>
      <vt:lpstr>Dělení anemií v graviditě podle etiologie</vt:lpstr>
      <vt:lpstr>Železo</vt:lpstr>
      <vt:lpstr>Metabolizmus železa</vt:lpstr>
      <vt:lpstr>Úloha hepcidinu v regulaci metabolizmu železa</vt:lpstr>
      <vt:lpstr>Transport železa a syntéza hemu v erytroblastu</vt:lpstr>
      <vt:lpstr>Sideropenická anemie</vt:lpstr>
      <vt:lpstr>Sideropenická anemie- terapie</vt:lpstr>
      <vt:lpstr>Sideropenická anemie  v graviditě- prevence</vt:lpstr>
      <vt:lpstr>Anemie při „chronickém onemocnění“</vt:lpstr>
      <vt:lpstr>Mechanizmy anemie při chronickém onemocnění</vt:lpstr>
      <vt:lpstr>Co může být chronické onemocnění?</vt:lpstr>
      <vt:lpstr>Anemie při „chronickém onemocnění“</vt:lpstr>
      <vt:lpstr>Anemie při jaterních chorobách</vt:lpstr>
      <vt:lpstr>Anemie při ledvinném onemocnění</vt:lpstr>
      <vt:lpstr>Autoimunní hemolytická anemie</vt:lpstr>
      <vt:lpstr>Schistocyty a keratinocyty při mikroangiopatické hemolytické anemii</vt:lpstr>
      <vt:lpstr>Idiopatická hemolytická anemie  v graviditě</vt:lpstr>
      <vt:lpstr>Anemie při dřeňovém útlumu</vt:lpstr>
      <vt:lpstr>Anemie při dřeňovém útlumu- morfologie</vt:lpstr>
      <vt:lpstr>Megaloblastové anemie</vt:lpstr>
      <vt:lpstr>Hemoglobinopatie</vt:lpstr>
      <vt:lpstr>Dědičné hemolytické anemie</vt:lpstr>
      <vt:lpstr>Nebojte se s COVID 19 rázně zatočíme!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Poznámky k indikaci vyšetření  dědičných trombofilníyh stavů</dc:title>
  <dc:creator>MUDr. Alexander Gaja Ph.D.</dc:creator>
  <cp:lastModifiedBy>Michaela Vyhlasová</cp:lastModifiedBy>
  <cp:revision>194</cp:revision>
  <dcterms:created xsi:type="dcterms:W3CDTF">2012-10-29T07:08:11Z</dcterms:created>
  <dcterms:modified xsi:type="dcterms:W3CDTF">2020-06-25T17:29:17Z</dcterms:modified>
</cp:coreProperties>
</file>